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771" r:id="rId3"/>
    <p:sldId id="795" r:id="rId4"/>
    <p:sldId id="756" r:id="rId5"/>
    <p:sldId id="766" r:id="rId6"/>
    <p:sldId id="764" r:id="rId7"/>
    <p:sldId id="763" r:id="rId8"/>
    <p:sldId id="791" r:id="rId9"/>
    <p:sldId id="761" r:id="rId10"/>
    <p:sldId id="768" r:id="rId11"/>
    <p:sldId id="778" r:id="rId12"/>
    <p:sldId id="783" r:id="rId13"/>
    <p:sldId id="789" r:id="rId14"/>
    <p:sldId id="787" r:id="rId15"/>
    <p:sldId id="790" r:id="rId16"/>
    <p:sldId id="776" r:id="rId17"/>
    <p:sldId id="780" r:id="rId18"/>
    <p:sldId id="802" r:id="rId19"/>
    <p:sldId id="797" r:id="rId20"/>
    <p:sldId id="792" r:id="rId21"/>
    <p:sldId id="796" r:id="rId22"/>
    <p:sldId id="794" r:id="rId23"/>
    <p:sldId id="800" r:id="rId24"/>
    <p:sldId id="803" r:id="rId25"/>
    <p:sldId id="804" r:id="rId26"/>
    <p:sldId id="793" r:id="rId27"/>
    <p:sldId id="798" r:id="rId28"/>
    <p:sldId id="508" r:id="rId29"/>
    <p:sldId id="77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 Mizzi" initials="J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A6A4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 autoAdjust="0"/>
    <p:restoredTop sz="91757" autoAdjust="0"/>
  </p:normalViewPr>
  <p:slideViewPr>
    <p:cSldViewPr>
      <p:cViewPr varScale="1">
        <p:scale>
          <a:sx n="96" d="100"/>
          <a:sy n="96" d="100"/>
        </p:scale>
        <p:origin x="-1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E7F-B5C0-2E40-9CC1-2F32325CD905}" type="datetimeFigureOut">
              <a:rPr lang="fr-FR" smtClean="0"/>
              <a:t>02/04/18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7166-2CBA-5649-9B1F-C2085C3A00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12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FA3C4-8A0D-4010-814E-D69BF614FF0D}" type="datetimeFigureOut">
              <a:rPr lang="fr-FR" smtClean="0"/>
              <a:pPr/>
              <a:t>02/04/18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9069-7327-4AEE-9BDC-8CFA9C10D9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6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FD1-72DD-AA44-B316-17021ECE46C5}" type="datetime1">
              <a:rPr lang="fr-FR" smtClean="0"/>
              <a:t>02/04/18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912A-58BE-1D44-9A03-6DD0050F600B}" type="datetime1">
              <a:rPr lang="fr-FR" smtClean="0"/>
              <a:t>02/04/18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t"/>
          <a:lstStyle>
            <a:lvl1pPr>
              <a:defRPr sz="3200" b="1">
                <a:solidFill>
                  <a:srgbClr val="00A6A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485677" y="64767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83D6093-B870-5E4D-952C-A0494E06ABC3}" type="slidenum">
              <a:rPr lang="fr-FR" smtClean="0"/>
              <a:pPr algn="r"/>
              <a:t>‹#›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9650"/>
            <a:ext cx="1259643" cy="4559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6425952"/>
            <a:ext cx="432048" cy="432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BC06-DC9E-9F42-9CB6-D518956FF8A7}" type="datetime1">
              <a:rPr lang="fr-FR" smtClean="0"/>
              <a:t>02/04/18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EAD2-7702-074F-B6B4-2EEF6EC09926}" type="datetime1">
              <a:rPr lang="fr-FR" smtClean="0"/>
              <a:t>02/04/18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131-F791-4B42-9AC7-AEFE7FC680A5}" type="datetime1">
              <a:rPr lang="fr-FR" smtClean="0"/>
              <a:t>02/04/18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9CA5-436A-D248-ACE7-07BBB41BA8C4}" type="datetime1">
              <a:rPr lang="fr-FR" smtClean="0"/>
              <a:t>02/04/18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A793-2F7B-0046-86DF-18B4E3592B8B}" type="datetime1">
              <a:rPr lang="fr-FR" smtClean="0"/>
              <a:t>02/04/18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76DA-CA96-9E41-9E60-0A55FA499D3A}" type="datetime1">
              <a:rPr lang="fr-FR" smtClean="0"/>
              <a:t>02/04/18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9957-136C-9340-B3A8-2AB53D4B66FA}" type="datetime1">
              <a:rPr lang="fr-FR" smtClean="0"/>
              <a:t>02/04/18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594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A33C-60ED-CF45-9926-19585E01E149}" type="datetime1">
              <a:rPr lang="fr-FR" smtClean="0"/>
              <a:t>02/04/18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F4A0-3EA4-4347-BC60-8C1EC8A14E6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r 16"/>
          <p:cNvGrpSpPr/>
          <p:nvPr/>
        </p:nvGrpSpPr>
        <p:grpSpPr>
          <a:xfrm>
            <a:off x="92598" y="161754"/>
            <a:ext cx="9010437" cy="6233229"/>
            <a:chOff x="92598" y="161754"/>
            <a:chExt cx="9010437" cy="6233229"/>
          </a:xfrm>
        </p:grpSpPr>
        <p:sp>
          <p:nvSpPr>
            <p:cNvPr id="6" name="Rectangle 5"/>
            <p:cNvSpPr/>
            <p:nvPr/>
          </p:nvSpPr>
          <p:spPr>
            <a:xfrm>
              <a:off x="145510" y="188640"/>
              <a:ext cx="8876129" cy="619268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rondir un rectangle à un seul coin 7"/>
            <p:cNvSpPr/>
            <p:nvPr/>
          </p:nvSpPr>
          <p:spPr>
            <a:xfrm flipH="1">
              <a:off x="5179107" y="4666791"/>
              <a:ext cx="3923928" cy="1728192"/>
            </a:xfrm>
            <a:prstGeom prst="round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64"/>
            <a:stretch/>
          </p:blipFill>
          <p:spPr>
            <a:xfrm>
              <a:off x="92598" y="167000"/>
              <a:ext cx="3403448" cy="1198884"/>
            </a:xfrm>
            <a:prstGeom prst="rect">
              <a:avLst/>
            </a:prstGeom>
            <a:ln w="28575" cmpd="sng">
              <a:noFill/>
            </a:ln>
            <a:effectLst/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2360" y="161754"/>
              <a:ext cx="1224000" cy="1224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23528" y="2108448"/>
            <a:ext cx="8568952" cy="189661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« Gestion </a:t>
            </a:r>
            <a:r>
              <a:rPr lang="fr-FR" sz="2400" b="1" dirty="0">
                <a:solidFill>
                  <a:schemeClr val="bg1"/>
                </a:solidFill>
              </a:rPr>
              <a:t>des conditions thermiques </a:t>
            </a:r>
            <a:r>
              <a:rPr lang="fr-FR" sz="2400" b="1" dirty="0" smtClean="0">
                <a:solidFill>
                  <a:schemeClr val="bg1"/>
                </a:solidFill>
              </a:rPr>
              <a:t>: un enjeu majeur pour les convertisseurs électroniques de puissance »</a:t>
            </a:r>
          </a:p>
          <a:p>
            <a:endParaRPr lang="fr-FR" sz="2400" b="1" dirty="0" smtClean="0">
              <a:solidFill>
                <a:schemeClr val="bg1"/>
              </a:solidFill>
            </a:endParaRPr>
          </a:p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Le 29 mars 2018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501317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Laurent Dupont </a:t>
            </a: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i="1" dirty="0">
                <a:solidFill>
                  <a:schemeClr val="bg1"/>
                </a:solidFill>
              </a:rPr>
              <a:t>laurent.dupont@</a:t>
            </a:r>
            <a:r>
              <a:rPr lang="fr-FR" sz="1600" i="1" dirty="0" smtClean="0">
                <a:solidFill>
                  <a:schemeClr val="bg1"/>
                </a:solidFill>
              </a:rPr>
              <a:t>ifsttar.fr</a:t>
            </a:r>
            <a:r>
              <a:rPr lang="fr-FR" sz="1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dirty="0">
                <a:solidFill>
                  <a:schemeClr val="bg1"/>
                </a:solidFill>
              </a:rPr>
              <a:t>Chargé de </a:t>
            </a:r>
            <a:r>
              <a:rPr lang="fr-FR" dirty="0" smtClean="0">
                <a:solidFill>
                  <a:schemeClr val="bg1"/>
                </a:solidFill>
              </a:rPr>
              <a:t>recherche IFSTTAR</a:t>
            </a:r>
            <a:r>
              <a:rPr lang="fr-FR" dirty="0">
                <a:solidFill>
                  <a:schemeClr val="bg1"/>
                </a:solidFill>
              </a:rPr>
              <a:t>-</a:t>
            </a:r>
            <a:r>
              <a:rPr lang="fr-FR" dirty="0" smtClean="0">
                <a:solidFill>
                  <a:schemeClr val="bg1"/>
                </a:solidFill>
              </a:rPr>
              <a:t>SATIE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Membre du comite de pilotage du </a:t>
            </a:r>
            <a:r>
              <a:rPr lang="fr-FR" dirty="0" err="1" smtClean="0">
                <a:solidFill>
                  <a:schemeClr val="bg1"/>
                </a:solidFill>
              </a:rPr>
              <a:t>GdR</a:t>
            </a:r>
            <a:r>
              <a:rPr lang="fr-FR" dirty="0" smtClean="0">
                <a:solidFill>
                  <a:schemeClr val="bg1"/>
                </a:solidFill>
              </a:rPr>
              <a:t> SEEDS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3645024"/>
            <a:ext cx="8784976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fr-FR" sz="2000" b="1" dirty="0"/>
              <a:t>Journée </a:t>
            </a:r>
            <a:r>
              <a:rPr lang="fr-FR" sz="2000" b="1" dirty="0" smtClean="0"/>
              <a:t>du 29 mars 2018 à l’IRT </a:t>
            </a:r>
            <a:r>
              <a:rPr lang="fr-FR" sz="2000" b="1" dirty="0"/>
              <a:t>Saint Exupéry </a:t>
            </a:r>
            <a:r>
              <a:rPr lang="fr-FR" sz="2000" b="1" dirty="0" smtClean="0"/>
              <a:t>- Toulouse </a:t>
            </a:r>
          </a:p>
          <a:p>
            <a:r>
              <a:rPr lang="fr-FR" sz="2000" b="1" dirty="0" smtClean="0"/>
              <a:t>SFT : Société </a:t>
            </a:r>
            <a:r>
              <a:rPr lang="fr-FR" sz="2000" b="1" dirty="0"/>
              <a:t>Française de </a:t>
            </a:r>
            <a:r>
              <a:rPr lang="fr-FR" sz="2000" b="1" dirty="0" smtClean="0"/>
              <a:t>Thermique </a:t>
            </a:r>
          </a:p>
          <a:p>
            <a:r>
              <a:rPr lang="fr-FR" sz="2000" b="1" dirty="0" smtClean="0"/>
              <a:t>SEEDS : Systèmes </a:t>
            </a:r>
            <a:r>
              <a:rPr lang="fr-FR" sz="2000" b="1" dirty="0"/>
              <a:t>d’Énergie Électrique dans leurs Dimensions </a:t>
            </a:r>
            <a:r>
              <a:rPr lang="fr-FR" sz="2000" b="1" dirty="0" smtClean="0"/>
              <a:t>Sociétales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186713" y="4005064"/>
            <a:ext cx="6257495" cy="0"/>
          </a:xfrm>
          <a:prstGeom prst="line">
            <a:avLst/>
          </a:prstGeom>
          <a:ln w="127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56176" y="5373216"/>
            <a:ext cx="2736304" cy="10801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276" y="4797152"/>
            <a:ext cx="1215204" cy="72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798" y="5589240"/>
            <a:ext cx="236675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644680"/>
            <a:ext cx="3672408" cy="17843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14379" y="2456180"/>
            <a:ext cx="1270801" cy="1250902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71" name="Trapèze 70"/>
          <p:cNvSpPr/>
          <p:nvPr/>
        </p:nvSpPr>
        <p:spPr>
          <a:xfrm rot="16200000">
            <a:off x="1259632" y="3822948"/>
            <a:ext cx="3024336" cy="576063"/>
          </a:xfrm>
          <a:prstGeom prst="trapezoid">
            <a:avLst>
              <a:gd name="adj" fmla="val 72369"/>
            </a:avLst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179512" y="2276872"/>
            <a:ext cx="4104456" cy="0"/>
          </a:xfrm>
          <a:prstGeom prst="straightConnector1">
            <a:avLst/>
          </a:prstGeom>
          <a:ln w="76200" cmpd="tri">
            <a:prstDash val="solid"/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923385" y="1907540"/>
            <a:ext cx="250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Flux d’énergie électrique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91030" y="5589240"/>
            <a:ext cx="1642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</a:rPr>
              <a:t>L:13cm l:8cm h:2cm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6741" y="2276872"/>
            <a:ext cx="3024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i="1" dirty="0" smtClean="0">
                <a:sym typeface="Wingdings"/>
              </a:rPr>
              <a:t>Rapport </a:t>
            </a:r>
            <a:r>
              <a:rPr lang="fr-FR" sz="1600" b="1" i="1" dirty="0">
                <a:sym typeface="Wingdings"/>
              </a:rPr>
              <a:t>d’échelle </a:t>
            </a:r>
            <a:r>
              <a:rPr lang="fr-FR" sz="1600" b="1" i="1" dirty="0" smtClean="0">
                <a:sym typeface="Wingdings"/>
              </a:rPr>
              <a:t>(</a:t>
            </a:r>
            <a:r>
              <a:rPr lang="fr-FR" sz="1600" b="1" i="1" dirty="0">
                <a:sym typeface="Wingdings"/>
              </a:rPr>
              <a:t>µm -&gt; dm</a:t>
            </a:r>
            <a:r>
              <a:rPr lang="fr-FR" sz="1600" b="1" i="1" dirty="0" smtClean="0">
                <a:sym typeface="Wingdings"/>
              </a:rPr>
              <a:t>)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convertisseur </a:t>
            </a:r>
            <a:r>
              <a:rPr lang="mr-IN" dirty="0"/>
              <a:t>–</a:t>
            </a:r>
            <a:r>
              <a:rPr lang="fr-FR" dirty="0"/>
              <a:t> Le module de puissance</a:t>
            </a:r>
            <a:br>
              <a:rPr lang="fr-FR" dirty="0"/>
            </a:br>
            <a:r>
              <a:rPr lang="fr-FR" sz="2400" b="0" i="1" dirty="0" smtClean="0"/>
              <a:t>Au </a:t>
            </a:r>
            <a:r>
              <a:rPr lang="fr-FR" sz="2400" b="0" i="1" dirty="0"/>
              <a:t>service des performances et de la fiabilité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Des interrupteurs statiques intégrés dans un </a:t>
            </a:r>
            <a:r>
              <a:rPr lang="fr-FR" dirty="0" smtClean="0"/>
              <a:t>boitier 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29291" y="2895446"/>
            <a:ext cx="3096342" cy="24352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3848" y="5445224"/>
            <a:ext cx="100732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1000" i="1" dirty="0" smtClean="0">
                <a:solidFill>
                  <a:schemeClr val="bg1"/>
                </a:solidFill>
              </a:rPr>
              <a:t>[Source INFINEON]</a:t>
            </a:r>
            <a:endParaRPr lang="fr-FR" sz="1000" i="1" dirty="0"/>
          </a:p>
        </p:txBody>
      </p:sp>
      <p:cxnSp>
        <p:nvCxnSpPr>
          <p:cNvPr id="16" name="Connecteur droit avec flèche 15"/>
          <p:cNvCxnSpPr>
            <a:stCxn id="2" idx="3"/>
          </p:cNvCxnSpPr>
          <p:nvPr/>
        </p:nvCxnSpPr>
        <p:spPr>
          <a:xfrm flipH="1">
            <a:off x="4355976" y="2296610"/>
            <a:ext cx="2171640" cy="1708454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6432708" y="1989297"/>
            <a:ext cx="648072" cy="360040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avec flèche 56"/>
          <p:cNvCxnSpPr>
            <a:stCxn id="2" idx="4"/>
          </p:cNvCxnSpPr>
          <p:nvPr/>
        </p:nvCxnSpPr>
        <p:spPr>
          <a:xfrm>
            <a:off x="6756744" y="2349337"/>
            <a:ext cx="1343648" cy="50359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64288" y="3645024"/>
            <a:ext cx="1841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Partie active </a:t>
            </a:r>
            <a:r>
              <a:rPr lang="fr-FR" sz="1400" dirty="0" smtClean="0">
                <a:solidFill>
                  <a:srgbClr val="000000"/>
                </a:solidFill>
              </a:rPr>
              <a:t>(Silicium ) </a:t>
            </a:r>
            <a:br>
              <a:rPr lang="fr-FR" sz="1400" dirty="0" smtClean="0">
                <a:solidFill>
                  <a:srgbClr val="000000"/>
                </a:solidFill>
              </a:rPr>
            </a:br>
            <a:r>
              <a:rPr lang="fr-FR" sz="1400" dirty="0" smtClean="0">
                <a:solidFill>
                  <a:srgbClr val="000000"/>
                </a:solidFill>
              </a:rPr>
              <a:t>S</a:t>
            </a:r>
            <a:r>
              <a:rPr lang="fr-FR" sz="1400" dirty="0">
                <a:solidFill>
                  <a:srgbClr val="000000"/>
                </a:solidFill>
              </a:rPr>
              <a:t>:1cm</a:t>
            </a:r>
            <a:r>
              <a:rPr lang="fr-FR" sz="1400" baseline="30000" dirty="0">
                <a:solidFill>
                  <a:srgbClr val="000000"/>
                </a:solidFill>
              </a:rPr>
              <a:t>2</a:t>
            </a:r>
            <a:r>
              <a:rPr lang="fr-FR" sz="1400" dirty="0">
                <a:solidFill>
                  <a:srgbClr val="000000"/>
                </a:solidFill>
              </a:rPr>
              <a:t> - ep:35µm </a:t>
            </a:r>
            <a:endParaRPr lang="fr-FR" dirty="0"/>
          </a:p>
        </p:txBody>
      </p:sp>
      <p:sp>
        <p:nvSpPr>
          <p:cNvPr id="115" name="Rectangle 114"/>
          <p:cNvSpPr/>
          <p:nvPr/>
        </p:nvSpPr>
        <p:spPr>
          <a:xfrm>
            <a:off x="5076056" y="4226312"/>
            <a:ext cx="396044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rIns="72000">
            <a:spAutoFit/>
          </a:bodyPr>
          <a:lstStyle/>
          <a:p>
            <a:pPr marL="3175"/>
            <a:r>
              <a:rPr lang="fr-FR" b="1" dirty="0">
                <a:solidFill>
                  <a:schemeClr val="dk1"/>
                </a:solidFill>
                <a:sym typeface="Wingdings"/>
              </a:rPr>
              <a:t>Assemblage de matériaux hétérogènes</a:t>
            </a:r>
          </a:p>
          <a:p>
            <a:pPr marL="3175"/>
            <a:r>
              <a:rPr lang="fr-FR" sz="1600" dirty="0" smtClean="0">
                <a:solidFill>
                  <a:schemeClr val="dk1"/>
                </a:solidFill>
                <a:sym typeface="Wingdings"/>
              </a:rPr>
              <a:t>Des </a:t>
            </a:r>
            <a:r>
              <a:rPr lang="fr-FR" sz="1600" dirty="0">
                <a:solidFill>
                  <a:schemeClr val="dk1"/>
                </a:solidFill>
                <a:sym typeface="Wingdings"/>
              </a:rPr>
              <a:t>caractéristiques physiques : </a:t>
            </a:r>
            <a:r>
              <a:rPr lang="fr-FR" sz="1600" dirty="0" smtClean="0">
                <a:solidFill>
                  <a:schemeClr val="dk1"/>
                </a:solidFill>
                <a:sym typeface="Wingdings"/>
              </a:rPr>
              <a:t/>
            </a:r>
            <a:br>
              <a:rPr lang="fr-FR" sz="1600" dirty="0" smtClean="0">
                <a:solidFill>
                  <a:schemeClr val="dk1"/>
                </a:solidFill>
                <a:sym typeface="Wingdings"/>
              </a:rPr>
            </a:br>
            <a:r>
              <a:rPr lang="fr-FR" sz="1600" dirty="0" smtClean="0">
                <a:solidFill>
                  <a:schemeClr val="dk1"/>
                </a:solidFill>
                <a:sym typeface="Wingdings"/>
              </a:rPr>
              <a:t>Electriques</a:t>
            </a:r>
            <a:r>
              <a:rPr lang="fr-FR" sz="1600" dirty="0">
                <a:solidFill>
                  <a:schemeClr val="dk1"/>
                </a:solidFill>
                <a:sym typeface="Wingdings"/>
              </a:rPr>
              <a:t>, Diélectrique, Thermiques, Mécaniques, Chimiques</a:t>
            </a:r>
            <a:r>
              <a:rPr lang="mr-IN" sz="1600" dirty="0">
                <a:solidFill>
                  <a:schemeClr val="dk1"/>
                </a:solidFill>
                <a:sym typeface="Wingdings"/>
              </a:rPr>
              <a:t>…</a:t>
            </a:r>
            <a:endParaRPr lang="fr-FR" sz="1600" dirty="0">
              <a:solidFill>
                <a:schemeClr val="dk1"/>
              </a:solidFill>
              <a:sym typeface="Wingdings"/>
            </a:endParaRPr>
          </a:p>
          <a:p>
            <a:pPr marL="3175"/>
            <a:endParaRPr lang="fr-FR" b="1" dirty="0">
              <a:solidFill>
                <a:schemeClr val="dk1"/>
              </a:solidFill>
              <a:sym typeface="Wingdings"/>
            </a:endParaRPr>
          </a:p>
          <a:p>
            <a:pPr marL="3175" algn="r"/>
            <a:r>
              <a:rPr lang="fr-FR" b="1" dirty="0">
                <a:solidFill>
                  <a:schemeClr val="dk1"/>
                </a:solidFill>
                <a:sym typeface="Wingdings"/>
              </a:rPr>
              <a:t>Pour </a:t>
            </a:r>
            <a:r>
              <a:rPr lang="fr-FR" b="1" dirty="0" smtClean="0">
                <a:solidFill>
                  <a:schemeClr val="dk1"/>
                </a:solidFill>
                <a:sym typeface="Wingdings"/>
              </a:rPr>
              <a:t>exploiter les </a:t>
            </a:r>
            <a:r>
              <a:rPr lang="fr-FR" b="1" dirty="0">
                <a:solidFill>
                  <a:schemeClr val="dk1"/>
                </a:solidFill>
                <a:sym typeface="Wingdings"/>
              </a:rPr>
              <a:t>performances </a:t>
            </a:r>
            <a:r>
              <a:rPr lang="fr-FR" b="1" dirty="0" smtClean="0">
                <a:solidFill>
                  <a:schemeClr val="dk1"/>
                </a:solidFill>
                <a:sym typeface="Wingdings"/>
              </a:rPr>
              <a:t/>
            </a:r>
            <a:br>
              <a:rPr lang="fr-FR" b="1" dirty="0" smtClean="0">
                <a:solidFill>
                  <a:schemeClr val="dk1"/>
                </a:solidFill>
                <a:sym typeface="Wingdings"/>
              </a:rPr>
            </a:br>
            <a:r>
              <a:rPr lang="fr-FR" b="1" dirty="0" smtClean="0">
                <a:solidFill>
                  <a:schemeClr val="dk1"/>
                </a:solidFill>
                <a:sym typeface="Wingdings"/>
              </a:rPr>
              <a:t>de </a:t>
            </a:r>
            <a:r>
              <a:rPr lang="fr-FR" b="1" dirty="0">
                <a:solidFill>
                  <a:schemeClr val="dk1"/>
                </a:solidFill>
                <a:sym typeface="Wingdings"/>
              </a:rPr>
              <a:t>la partie active</a:t>
            </a:r>
          </a:p>
        </p:txBody>
      </p:sp>
      <p:sp>
        <p:nvSpPr>
          <p:cNvPr id="118" name="Trapèze 117"/>
          <p:cNvSpPr/>
          <p:nvPr/>
        </p:nvSpPr>
        <p:spPr>
          <a:xfrm>
            <a:off x="251520" y="2564904"/>
            <a:ext cx="2233570" cy="432048"/>
          </a:xfrm>
          <a:prstGeom prst="trapezoid">
            <a:avLst>
              <a:gd name="adj" fmla="val 126231"/>
            </a:avLst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0">
                <a:schemeClr val="bg1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827584" y="1916832"/>
            <a:ext cx="1085801" cy="648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120" name="Rectangle 119"/>
          <p:cNvSpPr/>
          <p:nvPr/>
        </p:nvSpPr>
        <p:spPr>
          <a:xfrm>
            <a:off x="251520" y="2996952"/>
            <a:ext cx="2232248" cy="223224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51520" y="2996952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Association d’interrupteurs</a:t>
            </a:r>
          </a:p>
          <a:p>
            <a:r>
              <a:rPr lang="fr-FR" sz="1400" dirty="0" smtClean="0">
                <a:sym typeface="Wingdings"/>
              </a:rPr>
              <a:t> </a:t>
            </a:r>
            <a:r>
              <a:rPr lang="fr-FR" sz="1400" dirty="0" smtClean="0"/>
              <a:t>Cellules de commutations</a:t>
            </a:r>
            <a:endParaRPr lang="fr-FR" sz="1400" dirty="0"/>
          </a:p>
        </p:txBody>
      </p:sp>
      <p:grpSp>
        <p:nvGrpSpPr>
          <p:cNvPr id="122" name="Grouper 121"/>
          <p:cNvGrpSpPr/>
          <p:nvPr/>
        </p:nvGrpSpPr>
        <p:grpSpPr>
          <a:xfrm rot="5400000">
            <a:off x="1067610" y="3984778"/>
            <a:ext cx="672075" cy="144016"/>
            <a:chOff x="3707904" y="4221088"/>
            <a:chExt cx="1368152" cy="288032"/>
          </a:xfrm>
        </p:grpSpPr>
        <p:cxnSp>
          <p:nvCxnSpPr>
            <p:cNvPr id="123" name="Connecteur droit 122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er 125"/>
          <p:cNvGrpSpPr/>
          <p:nvPr/>
        </p:nvGrpSpPr>
        <p:grpSpPr>
          <a:xfrm rot="5400000">
            <a:off x="1789996" y="3984778"/>
            <a:ext cx="672075" cy="144016"/>
            <a:chOff x="3707904" y="4221088"/>
            <a:chExt cx="1368152" cy="288032"/>
          </a:xfrm>
        </p:grpSpPr>
        <p:cxnSp>
          <p:nvCxnSpPr>
            <p:cNvPr id="127" name="Connecteur droit 126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er 129"/>
          <p:cNvGrpSpPr/>
          <p:nvPr/>
        </p:nvGrpSpPr>
        <p:grpSpPr>
          <a:xfrm rot="5400000">
            <a:off x="1067610" y="4632850"/>
            <a:ext cx="672075" cy="144016"/>
            <a:chOff x="3707904" y="4221088"/>
            <a:chExt cx="1368152" cy="288032"/>
          </a:xfrm>
        </p:grpSpPr>
        <p:cxnSp>
          <p:nvCxnSpPr>
            <p:cNvPr id="131" name="Connecteur droit 130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er 133"/>
          <p:cNvGrpSpPr/>
          <p:nvPr/>
        </p:nvGrpSpPr>
        <p:grpSpPr>
          <a:xfrm rot="5400000">
            <a:off x="1789996" y="4632850"/>
            <a:ext cx="672075" cy="144016"/>
            <a:chOff x="3707904" y="4221088"/>
            <a:chExt cx="1368152" cy="288032"/>
          </a:xfrm>
        </p:grpSpPr>
        <p:cxnSp>
          <p:nvCxnSpPr>
            <p:cNvPr id="135" name="Connecteur droit 134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Connecteur droit 137"/>
          <p:cNvCxnSpPr/>
          <p:nvPr/>
        </p:nvCxnSpPr>
        <p:spPr>
          <a:xfrm>
            <a:off x="251520" y="3717032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>
            <a:off x="251520" y="5067304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1331640" y="4365104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er 140"/>
          <p:cNvGrpSpPr/>
          <p:nvPr/>
        </p:nvGrpSpPr>
        <p:grpSpPr>
          <a:xfrm>
            <a:off x="903274" y="3941492"/>
            <a:ext cx="481132" cy="169277"/>
            <a:chOff x="3855602" y="5089904"/>
            <a:chExt cx="481132" cy="169277"/>
          </a:xfrm>
        </p:grpSpPr>
        <p:cxnSp>
          <p:nvCxnSpPr>
            <p:cNvPr id="142" name="Connecteur droit avec flèche 141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44" name="Grouper 143"/>
          <p:cNvGrpSpPr/>
          <p:nvPr/>
        </p:nvGrpSpPr>
        <p:grpSpPr>
          <a:xfrm>
            <a:off x="1621978" y="3936772"/>
            <a:ext cx="481132" cy="169277"/>
            <a:chOff x="3855602" y="5089904"/>
            <a:chExt cx="481132" cy="169277"/>
          </a:xfrm>
        </p:grpSpPr>
        <p:cxnSp>
          <p:nvCxnSpPr>
            <p:cNvPr id="145" name="Connecteur droit avec flèche 144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47" name="Grouper 146"/>
          <p:cNvGrpSpPr/>
          <p:nvPr/>
        </p:nvGrpSpPr>
        <p:grpSpPr>
          <a:xfrm>
            <a:off x="900968" y="4589536"/>
            <a:ext cx="481132" cy="169277"/>
            <a:chOff x="3855602" y="5089904"/>
            <a:chExt cx="481132" cy="169277"/>
          </a:xfrm>
        </p:grpSpPr>
        <p:cxnSp>
          <p:nvCxnSpPr>
            <p:cNvPr id="148" name="Connecteur droit avec flèche 147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50" name="Grouper 149"/>
          <p:cNvGrpSpPr/>
          <p:nvPr/>
        </p:nvGrpSpPr>
        <p:grpSpPr>
          <a:xfrm>
            <a:off x="1619672" y="4584816"/>
            <a:ext cx="481132" cy="169277"/>
            <a:chOff x="3855602" y="5089904"/>
            <a:chExt cx="481132" cy="169277"/>
          </a:xfrm>
        </p:grpSpPr>
        <p:cxnSp>
          <p:nvCxnSpPr>
            <p:cNvPr id="151" name="Connecteur droit avec flèche 150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153" name="Connecteur droit 152"/>
          <p:cNvCxnSpPr/>
          <p:nvPr/>
        </p:nvCxnSpPr>
        <p:spPr>
          <a:xfrm>
            <a:off x="2051720" y="4437112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1187624" y="3678668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1877746" y="3678668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1979712" y="3501008"/>
            <a:ext cx="5011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chemeClr val="accent6"/>
                </a:solidFill>
              </a:rPr>
              <a:t>Cellule</a:t>
            </a:r>
            <a:endParaRPr lang="fr-FR" sz="900" dirty="0">
              <a:solidFill>
                <a:schemeClr val="accent6"/>
              </a:solidFill>
            </a:endParaRPr>
          </a:p>
        </p:txBody>
      </p:sp>
      <p:grpSp>
        <p:nvGrpSpPr>
          <p:cNvPr id="157" name="Grouper 156"/>
          <p:cNvGrpSpPr/>
          <p:nvPr/>
        </p:nvGrpSpPr>
        <p:grpSpPr>
          <a:xfrm rot="5400000">
            <a:off x="443560" y="3997992"/>
            <a:ext cx="672075" cy="144016"/>
            <a:chOff x="3707904" y="4221088"/>
            <a:chExt cx="1368152" cy="288032"/>
          </a:xfrm>
        </p:grpSpPr>
        <p:cxnSp>
          <p:nvCxnSpPr>
            <p:cNvPr id="158" name="Connecteur droit 157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er 160"/>
          <p:cNvGrpSpPr/>
          <p:nvPr/>
        </p:nvGrpSpPr>
        <p:grpSpPr>
          <a:xfrm rot="5400000">
            <a:off x="443560" y="4646064"/>
            <a:ext cx="672075" cy="144016"/>
            <a:chOff x="3707904" y="4221088"/>
            <a:chExt cx="1368152" cy="288032"/>
          </a:xfrm>
        </p:grpSpPr>
        <p:cxnSp>
          <p:nvCxnSpPr>
            <p:cNvPr id="162" name="Connecteur droit 161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er 164"/>
          <p:cNvGrpSpPr/>
          <p:nvPr/>
        </p:nvGrpSpPr>
        <p:grpSpPr>
          <a:xfrm>
            <a:off x="275542" y="3949986"/>
            <a:ext cx="481132" cy="169277"/>
            <a:chOff x="3855602" y="5089904"/>
            <a:chExt cx="481132" cy="169277"/>
          </a:xfrm>
        </p:grpSpPr>
        <p:cxnSp>
          <p:nvCxnSpPr>
            <p:cNvPr id="166" name="Connecteur droit avec flèche 165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68" name="Grouper 167"/>
          <p:cNvGrpSpPr/>
          <p:nvPr/>
        </p:nvGrpSpPr>
        <p:grpSpPr>
          <a:xfrm>
            <a:off x="273236" y="4598030"/>
            <a:ext cx="481132" cy="169277"/>
            <a:chOff x="3855602" y="5089904"/>
            <a:chExt cx="481132" cy="169277"/>
          </a:xfrm>
        </p:grpSpPr>
        <p:cxnSp>
          <p:nvCxnSpPr>
            <p:cNvPr id="169" name="Connecteur droit avec flèche 168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71" name="Rectangle 170"/>
          <p:cNvSpPr/>
          <p:nvPr/>
        </p:nvSpPr>
        <p:spPr>
          <a:xfrm>
            <a:off x="531310" y="3691882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2" name="Connecteur droit 171"/>
          <p:cNvCxnSpPr/>
          <p:nvPr/>
        </p:nvCxnSpPr>
        <p:spPr>
          <a:xfrm>
            <a:off x="683568" y="4293096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contraintes électrothermiques</a:t>
            </a:r>
            <a:br>
              <a:rPr lang="fr-FR" dirty="0"/>
            </a:br>
            <a:r>
              <a:rPr lang="fr-FR" sz="2400" b="0" i="1" dirty="0"/>
              <a:t>Distribution complexe de la température des composants (3D)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384376"/>
          </a:xfrm>
        </p:spPr>
        <p:txBody>
          <a:bodyPr>
            <a:noAutofit/>
          </a:bodyPr>
          <a:lstStyle/>
          <a:p>
            <a:r>
              <a:rPr lang="fr-FR" dirty="0"/>
              <a:t>Des conditions de fonctionnement et des conditions limites</a:t>
            </a:r>
          </a:p>
          <a:p>
            <a:pPr lvl="1"/>
            <a:r>
              <a:rPr lang="fr-FR" dirty="0"/>
              <a:t>Conditions de fonctionnement </a:t>
            </a:r>
            <a:r>
              <a:rPr lang="fr-FR" dirty="0" smtClean="0"/>
              <a:t>nominal (</a:t>
            </a:r>
            <a:r>
              <a:rPr lang="en-US" dirty="0"/>
              <a:t>&gt;10</a:t>
            </a:r>
            <a:r>
              <a:rPr lang="en-US" baseline="30000" dirty="0"/>
              <a:t>10</a:t>
            </a:r>
            <a:r>
              <a:rPr lang="en-US" dirty="0"/>
              <a:t> cycles)</a:t>
            </a:r>
            <a:endParaRPr lang="fr-FR" dirty="0"/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conduction (passant) 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commutation (transition ON-OFF et OFF-ON)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76872"/>
            <a:ext cx="4608512" cy="1711733"/>
          </a:xfrm>
          <a:prstGeom prst="rect">
            <a:avLst/>
          </a:prstGeom>
        </p:spPr>
      </p:pic>
      <p:grpSp>
        <p:nvGrpSpPr>
          <p:cNvPr id="87" name="Grouper 86"/>
          <p:cNvGrpSpPr/>
          <p:nvPr/>
        </p:nvGrpSpPr>
        <p:grpSpPr>
          <a:xfrm>
            <a:off x="437927" y="4390038"/>
            <a:ext cx="5492684" cy="1847274"/>
            <a:chOff x="437927" y="4390038"/>
            <a:chExt cx="5492684" cy="1847274"/>
          </a:xfrm>
        </p:grpSpPr>
        <p:cxnSp>
          <p:nvCxnSpPr>
            <p:cNvPr id="58" name="Connecteur droit avec flèche 57"/>
            <p:cNvCxnSpPr/>
            <p:nvPr/>
          </p:nvCxnSpPr>
          <p:spPr>
            <a:xfrm flipV="1">
              <a:off x="899592" y="4485492"/>
              <a:ext cx="0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 flipV="1">
              <a:off x="755576" y="5997660"/>
              <a:ext cx="4240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1475656" y="4989548"/>
              <a:ext cx="259228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067944" y="4989548"/>
              <a:ext cx="0" cy="10081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1475656" y="4989548"/>
              <a:ext cx="0" cy="10081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899592" y="5997660"/>
              <a:ext cx="57606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4067944" y="5997660"/>
              <a:ext cx="43204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2915816" y="4845532"/>
              <a:ext cx="135632" cy="2964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>
              <a:off x="2987824" y="4845532"/>
              <a:ext cx="135632" cy="2964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>
              <a:off x="2843808" y="5853644"/>
              <a:ext cx="135632" cy="296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>
              <a:off x="2915816" y="5853644"/>
              <a:ext cx="135632" cy="296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377121" y="5960313"/>
              <a:ext cx="6027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 smtClean="0">
                  <a:solidFill>
                    <a:prstClr val="black"/>
                  </a:solidFill>
                </a:rPr>
                <a:t>Temps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 rot="16200000">
              <a:off x="166778" y="4661187"/>
              <a:ext cx="10039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i="1" dirty="0" smtClean="0">
                  <a:solidFill>
                    <a:schemeClr val="accent2"/>
                  </a:solidFill>
                </a:rPr>
                <a:t>Courant</a:t>
              </a:r>
              <a:r>
                <a:rPr lang="fr-FR" sz="1200" i="1" dirty="0" smtClean="0">
                  <a:solidFill>
                    <a:prstClr val="black"/>
                  </a:solidFill>
                </a:rPr>
                <a:t/>
              </a:r>
              <a:br>
                <a:rPr lang="fr-FR" sz="1200" i="1" dirty="0" smtClean="0">
                  <a:solidFill>
                    <a:prstClr val="black"/>
                  </a:solidFill>
                </a:rPr>
              </a:br>
              <a:r>
                <a:rPr lang="fr-FR" sz="1200" i="1" dirty="0" smtClean="0">
                  <a:solidFill>
                    <a:schemeClr val="accent3">
                      <a:lumMod val="75000"/>
                    </a:schemeClr>
                  </a:solidFill>
                </a:rPr>
                <a:t>Température</a:t>
              </a:r>
              <a:endParaRPr lang="fr-FR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1" name="Forme libre 70"/>
            <p:cNvSpPr/>
            <p:nvPr/>
          </p:nvSpPr>
          <p:spPr>
            <a:xfrm>
              <a:off x="1475618" y="4602379"/>
              <a:ext cx="1862667" cy="1136952"/>
            </a:xfrm>
            <a:custGeom>
              <a:avLst/>
              <a:gdLst>
                <a:gd name="connsiteX0" fmla="*/ 0 w 4088191"/>
                <a:gd name="connsiteY0" fmla="*/ 1427339 h 1427339"/>
                <a:gd name="connsiteX1" fmla="*/ 2636762 w 4088191"/>
                <a:gd name="connsiteY1" fmla="*/ 290387 h 1427339"/>
                <a:gd name="connsiteX2" fmla="*/ 4088191 w 4088191"/>
                <a:gd name="connsiteY2" fmla="*/ 24291 h 1427339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1862667"/>
                <a:gd name="connsiteY0" fmla="*/ 1136952 h 1136952"/>
                <a:gd name="connsiteX1" fmla="*/ 1862667 w 1862667"/>
                <a:gd name="connsiteY1" fmla="*/ 0 h 1136952"/>
                <a:gd name="connsiteX0" fmla="*/ 0 w 1862667"/>
                <a:gd name="connsiteY0" fmla="*/ 1136952 h 1136952"/>
                <a:gd name="connsiteX1" fmla="*/ 1862667 w 1862667"/>
                <a:gd name="connsiteY1" fmla="*/ 0 h 113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2667" h="1136952">
                  <a:moveTo>
                    <a:pt x="0" y="1136952"/>
                  </a:moveTo>
                  <a:cubicBezTo>
                    <a:pt x="675317" y="516062"/>
                    <a:pt x="395111" y="16127"/>
                    <a:pt x="1862667" y="0"/>
                  </a:cubicBezTo>
                </a:path>
              </a:pathLst>
            </a:cu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899592" y="5741134"/>
              <a:ext cx="576064" cy="0"/>
            </a:xfrm>
            <a:prstGeom prst="lin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335769" y="4601101"/>
              <a:ext cx="720080" cy="0"/>
            </a:xfrm>
            <a:prstGeom prst="lin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orme libre 73"/>
            <p:cNvSpPr/>
            <p:nvPr/>
          </p:nvSpPr>
          <p:spPr>
            <a:xfrm flipV="1">
              <a:off x="4067944" y="4613196"/>
              <a:ext cx="1862667" cy="1136952"/>
            </a:xfrm>
            <a:custGeom>
              <a:avLst/>
              <a:gdLst>
                <a:gd name="connsiteX0" fmla="*/ 0 w 4088191"/>
                <a:gd name="connsiteY0" fmla="*/ 1427339 h 1427339"/>
                <a:gd name="connsiteX1" fmla="*/ 2636762 w 4088191"/>
                <a:gd name="connsiteY1" fmla="*/ 290387 h 1427339"/>
                <a:gd name="connsiteX2" fmla="*/ 4088191 w 4088191"/>
                <a:gd name="connsiteY2" fmla="*/ 24291 h 1427339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1862667"/>
                <a:gd name="connsiteY0" fmla="*/ 1136952 h 1136952"/>
                <a:gd name="connsiteX1" fmla="*/ 1862667 w 1862667"/>
                <a:gd name="connsiteY1" fmla="*/ 0 h 1136952"/>
                <a:gd name="connsiteX0" fmla="*/ 0 w 1862667"/>
                <a:gd name="connsiteY0" fmla="*/ 1136952 h 1136952"/>
                <a:gd name="connsiteX1" fmla="*/ 1862667 w 1862667"/>
                <a:gd name="connsiteY1" fmla="*/ 0 h 113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2667" h="1136952">
                  <a:moveTo>
                    <a:pt x="0" y="1136952"/>
                  </a:moveTo>
                  <a:cubicBezTo>
                    <a:pt x="675317" y="516062"/>
                    <a:pt x="395111" y="16127"/>
                    <a:pt x="1862667" y="0"/>
                  </a:cubicBezTo>
                </a:path>
              </a:pathLst>
            </a:cu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5" name="Connecteur droit 74"/>
            <p:cNvCxnSpPr/>
            <p:nvPr/>
          </p:nvCxnSpPr>
          <p:spPr>
            <a:xfrm flipH="1">
              <a:off x="3059832" y="4457085"/>
              <a:ext cx="135632" cy="29641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H="1">
              <a:off x="3131840" y="4457085"/>
              <a:ext cx="135632" cy="29641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9" name="Image 8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44944">
            <a:off x="5104711" y="2267289"/>
            <a:ext cx="1670057" cy="1801110"/>
          </a:xfrm>
          <a:prstGeom prst="rect">
            <a:avLst/>
          </a:prstGeom>
        </p:spPr>
      </p:pic>
      <p:cxnSp>
        <p:nvCxnSpPr>
          <p:cNvPr id="80" name="Connecteur droit 79"/>
          <p:cNvCxnSpPr/>
          <p:nvPr/>
        </p:nvCxnSpPr>
        <p:spPr>
          <a:xfrm flipV="1">
            <a:off x="5580112" y="2204864"/>
            <a:ext cx="0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5580112" y="2276872"/>
            <a:ext cx="351656" cy="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5580112" y="4077072"/>
            <a:ext cx="351656" cy="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3995936" y="3933056"/>
            <a:ext cx="0" cy="223224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6" name="Grouper 105"/>
          <p:cNvGrpSpPr/>
          <p:nvPr/>
        </p:nvGrpSpPr>
        <p:grpSpPr>
          <a:xfrm flipH="1">
            <a:off x="7119874" y="2492930"/>
            <a:ext cx="904829" cy="1263918"/>
            <a:chOff x="7600019" y="2564921"/>
            <a:chExt cx="481132" cy="672073"/>
          </a:xfrm>
        </p:grpSpPr>
        <p:grpSp>
          <p:nvGrpSpPr>
            <p:cNvPr id="92" name="Grouper 91"/>
            <p:cNvGrpSpPr/>
            <p:nvPr/>
          </p:nvGrpSpPr>
          <p:grpSpPr>
            <a:xfrm rot="5400000">
              <a:off x="7711492" y="2890947"/>
              <a:ext cx="672073" cy="20022"/>
              <a:chOff x="3707914" y="2225439"/>
              <a:chExt cx="1368154" cy="20022"/>
            </a:xfrm>
          </p:grpSpPr>
          <p:cxnSp>
            <p:nvCxnSpPr>
              <p:cNvPr id="93" name="Connecteur droit 92"/>
              <p:cNvCxnSpPr/>
              <p:nvPr/>
            </p:nvCxnSpPr>
            <p:spPr>
              <a:xfrm>
                <a:off x="3707914" y="2245461"/>
                <a:ext cx="432049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>
                <a:off x="4644019" y="2245461"/>
                <a:ext cx="432049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rot="16200000" flipH="1">
                <a:off x="4321831" y="1923272"/>
                <a:ext cx="20011" cy="624346"/>
              </a:xfrm>
              <a:prstGeom prst="line">
                <a:avLst/>
              </a:prstGeom>
              <a:ln w="38100" cmpd="sng">
                <a:solidFill>
                  <a:srgbClr val="4F81B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er 99"/>
            <p:cNvGrpSpPr/>
            <p:nvPr/>
          </p:nvGrpSpPr>
          <p:grpSpPr>
            <a:xfrm>
              <a:off x="7600019" y="2785648"/>
              <a:ext cx="481132" cy="169277"/>
              <a:chOff x="3855602" y="5089904"/>
              <a:chExt cx="481132" cy="169277"/>
            </a:xfrm>
          </p:grpSpPr>
          <p:cxnSp>
            <p:nvCxnSpPr>
              <p:cNvPr id="101" name="Connecteur droit avec flèche 100"/>
              <p:cNvCxnSpPr/>
              <p:nvPr/>
            </p:nvCxnSpPr>
            <p:spPr>
              <a:xfrm>
                <a:off x="3976694" y="5174542"/>
                <a:ext cx="360040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3855602" y="5089904"/>
                <a:ext cx="219517" cy="169277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6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100" dirty="0" smtClean="0">
                    <a:solidFill>
                      <a:schemeClr val="accent6"/>
                    </a:solidFill>
                  </a:rPr>
                  <a:t>Cde</a:t>
                </a:r>
                <a:endParaRPr lang="fr-FR" sz="1100" dirty="0">
                  <a:solidFill>
                    <a:schemeClr val="accent6"/>
                  </a:solidFill>
                </a:endParaRPr>
              </a:p>
            </p:txBody>
          </p:sp>
        </p:grpSp>
      </p:grpSp>
      <p:cxnSp>
        <p:nvCxnSpPr>
          <p:cNvPr id="108" name="Connecteur droit avec flèche 107"/>
          <p:cNvCxnSpPr/>
          <p:nvPr/>
        </p:nvCxnSpPr>
        <p:spPr>
          <a:xfrm>
            <a:off x="7198506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7236296" y="2420888"/>
            <a:ext cx="97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accent2"/>
                </a:solidFill>
              </a:rPr>
              <a:t>Courant</a:t>
            </a:r>
            <a:endParaRPr lang="fr-FR" dirty="0"/>
          </a:p>
        </p:txBody>
      </p:sp>
      <p:cxnSp>
        <p:nvCxnSpPr>
          <p:cNvPr id="111" name="Connecteur droit avec flèche 110"/>
          <p:cNvCxnSpPr/>
          <p:nvPr/>
        </p:nvCxnSpPr>
        <p:spPr>
          <a:xfrm>
            <a:off x="1187624" y="2924944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115616" y="3068960"/>
            <a:ext cx="97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Courant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7504" y="389914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</a:rPr>
              <a:t>Analyse thermique par spectroscopie µRaman </a:t>
            </a:r>
          </a:p>
          <a:p>
            <a:r>
              <a:rPr lang="fr-FR" sz="1400" i="1" dirty="0" smtClean="0">
                <a:solidFill>
                  <a:srgbClr val="000000"/>
                </a:solidFill>
              </a:rPr>
              <a:t>Régime établi en conduction [KOCYNIEWSKI_2015]</a:t>
            </a:r>
            <a:endParaRPr lang="fr-FR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contraintes électrothermiques</a:t>
            </a:r>
            <a:br>
              <a:rPr lang="fr-FR" dirty="0"/>
            </a:br>
            <a:r>
              <a:rPr lang="fr-FR" sz="2400" b="0" i="1" dirty="0"/>
              <a:t>Distribution complexe de la température des composants (3D)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384376"/>
          </a:xfrm>
        </p:spPr>
        <p:txBody>
          <a:bodyPr>
            <a:noAutofit/>
          </a:bodyPr>
          <a:lstStyle/>
          <a:p>
            <a:r>
              <a:rPr lang="fr-FR" dirty="0"/>
              <a:t>Des conditions de fonctionnement et des conditions limites</a:t>
            </a:r>
          </a:p>
          <a:p>
            <a:pPr lvl="1"/>
            <a:r>
              <a:rPr lang="fr-FR" dirty="0"/>
              <a:t>Conditions de fonctionnement </a:t>
            </a:r>
            <a:r>
              <a:rPr lang="fr-FR" dirty="0" smtClean="0"/>
              <a:t>nominal </a:t>
            </a:r>
            <a:r>
              <a:rPr lang="fr-FR" dirty="0"/>
              <a:t>(</a:t>
            </a:r>
            <a:r>
              <a:rPr lang="en-US" dirty="0"/>
              <a:t>&gt;10</a:t>
            </a:r>
            <a:r>
              <a:rPr lang="en-US" baseline="30000" dirty="0"/>
              <a:t>10</a:t>
            </a:r>
            <a:r>
              <a:rPr lang="en-US" dirty="0"/>
              <a:t> cycles)</a:t>
            </a:r>
            <a:endParaRPr lang="fr-FR" dirty="0"/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conduction (passant) 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commutation (transition ON-OFF et OFF-ON)  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76872"/>
            <a:ext cx="4608512" cy="171173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037560" y="3985319"/>
            <a:ext cx="3096344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</a:rPr>
              <a:t>Thermographie infrarouge    [SATIE-TEMA]</a:t>
            </a:r>
            <a:endParaRPr lang="fr-FR" sz="1400" i="1" dirty="0">
              <a:solidFill>
                <a:srgbClr val="000000"/>
              </a:solidFill>
            </a:endParaRPr>
          </a:p>
        </p:txBody>
      </p:sp>
      <p:grpSp>
        <p:nvGrpSpPr>
          <p:cNvPr id="39" name="Grouper 38"/>
          <p:cNvGrpSpPr/>
          <p:nvPr/>
        </p:nvGrpSpPr>
        <p:grpSpPr>
          <a:xfrm>
            <a:off x="437927" y="4390038"/>
            <a:ext cx="5492684" cy="1847274"/>
            <a:chOff x="437927" y="4390038"/>
            <a:chExt cx="5492684" cy="1847274"/>
          </a:xfrm>
        </p:grpSpPr>
        <p:cxnSp>
          <p:nvCxnSpPr>
            <p:cNvPr id="40" name="Connecteur droit avec flèche 39"/>
            <p:cNvCxnSpPr/>
            <p:nvPr/>
          </p:nvCxnSpPr>
          <p:spPr>
            <a:xfrm flipV="1">
              <a:off x="899592" y="4485492"/>
              <a:ext cx="0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755576" y="5997660"/>
              <a:ext cx="4240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1475656" y="4989548"/>
              <a:ext cx="259228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4067944" y="4989548"/>
              <a:ext cx="0" cy="10081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1475656" y="4989548"/>
              <a:ext cx="0" cy="10081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899592" y="5997660"/>
              <a:ext cx="57606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067944" y="5997660"/>
              <a:ext cx="43204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>
              <a:off x="2915816" y="4845532"/>
              <a:ext cx="135632" cy="2964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H="1">
              <a:off x="2987824" y="4845532"/>
              <a:ext cx="135632" cy="2964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2843808" y="5853644"/>
              <a:ext cx="135632" cy="296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>
              <a:off x="2915816" y="5853644"/>
              <a:ext cx="135632" cy="296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4377121" y="5960313"/>
              <a:ext cx="6027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 smtClean="0">
                  <a:solidFill>
                    <a:prstClr val="black"/>
                  </a:solidFill>
                </a:rPr>
                <a:t>Temps</a:t>
              </a:r>
              <a:endParaRPr lang="fr-FR" sz="1200" dirty="0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166778" y="4661187"/>
              <a:ext cx="10039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i="1" dirty="0" smtClean="0">
                  <a:solidFill>
                    <a:schemeClr val="accent2"/>
                  </a:solidFill>
                </a:rPr>
                <a:t>Courant</a:t>
              </a:r>
              <a:r>
                <a:rPr lang="fr-FR" sz="1200" i="1" dirty="0" smtClean="0">
                  <a:solidFill>
                    <a:prstClr val="black"/>
                  </a:solidFill>
                </a:rPr>
                <a:t/>
              </a:r>
              <a:br>
                <a:rPr lang="fr-FR" sz="1200" i="1" dirty="0" smtClean="0">
                  <a:solidFill>
                    <a:prstClr val="black"/>
                  </a:solidFill>
                </a:rPr>
              </a:br>
              <a:r>
                <a:rPr lang="fr-FR" sz="1200" i="1" dirty="0" smtClean="0">
                  <a:solidFill>
                    <a:schemeClr val="accent3">
                      <a:lumMod val="75000"/>
                    </a:schemeClr>
                  </a:solidFill>
                </a:rPr>
                <a:t>Température</a:t>
              </a:r>
              <a:endParaRPr lang="fr-FR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6" name="Forme libre 55"/>
            <p:cNvSpPr/>
            <p:nvPr/>
          </p:nvSpPr>
          <p:spPr>
            <a:xfrm>
              <a:off x="1475618" y="4602379"/>
              <a:ext cx="1862667" cy="1136952"/>
            </a:xfrm>
            <a:custGeom>
              <a:avLst/>
              <a:gdLst>
                <a:gd name="connsiteX0" fmla="*/ 0 w 4088191"/>
                <a:gd name="connsiteY0" fmla="*/ 1427339 h 1427339"/>
                <a:gd name="connsiteX1" fmla="*/ 2636762 w 4088191"/>
                <a:gd name="connsiteY1" fmla="*/ 290387 h 1427339"/>
                <a:gd name="connsiteX2" fmla="*/ 4088191 w 4088191"/>
                <a:gd name="connsiteY2" fmla="*/ 24291 h 1427339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1862667"/>
                <a:gd name="connsiteY0" fmla="*/ 1136952 h 1136952"/>
                <a:gd name="connsiteX1" fmla="*/ 1862667 w 1862667"/>
                <a:gd name="connsiteY1" fmla="*/ 0 h 1136952"/>
                <a:gd name="connsiteX0" fmla="*/ 0 w 1862667"/>
                <a:gd name="connsiteY0" fmla="*/ 1136952 h 1136952"/>
                <a:gd name="connsiteX1" fmla="*/ 1862667 w 1862667"/>
                <a:gd name="connsiteY1" fmla="*/ 0 h 113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2667" h="1136952">
                  <a:moveTo>
                    <a:pt x="0" y="1136952"/>
                  </a:moveTo>
                  <a:cubicBezTo>
                    <a:pt x="675317" y="516062"/>
                    <a:pt x="395111" y="16127"/>
                    <a:pt x="1862667" y="0"/>
                  </a:cubicBezTo>
                </a:path>
              </a:pathLst>
            </a:cu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899592" y="5741134"/>
              <a:ext cx="576064" cy="0"/>
            </a:xfrm>
            <a:prstGeom prst="lin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3335769" y="4601101"/>
              <a:ext cx="720080" cy="0"/>
            </a:xfrm>
            <a:prstGeom prst="lin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orme libre 78"/>
            <p:cNvSpPr/>
            <p:nvPr/>
          </p:nvSpPr>
          <p:spPr>
            <a:xfrm flipV="1">
              <a:off x="4067944" y="4613196"/>
              <a:ext cx="1862667" cy="1136952"/>
            </a:xfrm>
            <a:custGeom>
              <a:avLst/>
              <a:gdLst>
                <a:gd name="connsiteX0" fmla="*/ 0 w 4088191"/>
                <a:gd name="connsiteY0" fmla="*/ 1427339 h 1427339"/>
                <a:gd name="connsiteX1" fmla="*/ 2636762 w 4088191"/>
                <a:gd name="connsiteY1" fmla="*/ 290387 h 1427339"/>
                <a:gd name="connsiteX2" fmla="*/ 4088191 w 4088191"/>
                <a:gd name="connsiteY2" fmla="*/ 24291 h 1427339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2636762"/>
                <a:gd name="connsiteY0" fmla="*/ 1136952 h 1136952"/>
                <a:gd name="connsiteX1" fmla="*/ 2636762 w 2636762"/>
                <a:gd name="connsiteY1" fmla="*/ 0 h 1136952"/>
                <a:gd name="connsiteX0" fmla="*/ 0 w 1862667"/>
                <a:gd name="connsiteY0" fmla="*/ 1136952 h 1136952"/>
                <a:gd name="connsiteX1" fmla="*/ 1862667 w 1862667"/>
                <a:gd name="connsiteY1" fmla="*/ 0 h 1136952"/>
                <a:gd name="connsiteX0" fmla="*/ 0 w 1862667"/>
                <a:gd name="connsiteY0" fmla="*/ 1136952 h 1136952"/>
                <a:gd name="connsiteX1" fmla="*/ 1862667 w 1862667"/>
                <a:gd name="connsiteY1" fmla="*/ 0 h 113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2667" h="1136952">
                  <a:moveTo>
                    <a:pt x="0" y="1136952"/>
                  </a:moveTo>
                  <a:cubicBezTo>
                    <a:pt x="675317" y="516062"/>
                    <a:pt x="395111" y="16127"/>
                    <a:pt x="1862667" y="0"/>
                  </a:cubicBezTo>
                </a:path>
              </a:pathLst>
            </a:cu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0" name="Connecteur droit 79"/>
            <p:cNvCxnSpPr/>
            <p:nvPr/>
          </p:nvCxnSpPr>
          <p:spPr>
            <a:xfrm flipH="1">
              <a:off x="3059832" y="4457085"/>
              <a:ext cx="135632" cy="29641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H="1">
              <a:off x="3131840" y="4457085"/>
              <a:ext cx="135632" cy="29641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44944">
            <a:off x="5104711" y="2267289"/>
            <a:ext cx="1670057" cy="1801110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 flipV="1">
            <a:off x="5580112" y="2204864"/>
            <a:ext cx="0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5580112" y="2276872"/>
            <a:ext cx="351656" cy="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5580112" y="4077072"/>
            <a:ext cx="351656" cy="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en angle 48"/>
          <p:cNvCxnSpPr/>
          <p:nvPr/>
        </p:nvCxnSpPr>
        <p:spPr>
          <a:xfrm flipV="1">
            <a:off x="3995936" y="4079063"/>
            <a:ext cx="4042139" cy="28604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3995936" y="3933056"/>
            <a:ext cx="0" cy="223224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1187624" y="2924944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115616" y="3068960"/>
            <a:ext cx="97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Courant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7504" y="389914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</a:rPr>
              <a:t>Analyse thermique par spectroscopie µRaman </a:t>
            </a:r>
          </a:p>
          <a:p>
            <a:r>
              <a:rPr lang="fr-FR" sz="1400" i="1" dirty="0" smtClean="0">
                <a:solidFill>
                  <a:srgbClr val="000000"/>
                </a:solidFill>
              </a:rPr>
              <a:t>Régime établi en conduction [KOCYNIEWSKI_2015]</a:t>
            </a:r>
            <a:endParaRPr lang="fr-FR" sz="1400" i="1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220072" y="4437112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Courant d’usage : </a:t>
            </a:r>
            <a:r>
              <a:rPr lang="fr-FR" i="1" dirty="0" err="1">
                <a:solidFill>
                  <a:srgbClr val="000000"/>
                </a:solidFill>
              </a:rPr>
              <a:t>I</a:t>
            </a:r>
            <a:r>
              <a:rPr lang="fr-FR" i="1" baseline="-25000" dirty="0" err="1">
                <a:solidFill>
                  <a:srgbClr val="000000"/>
                </a:solidFill>
              </a:rPr>
              <a:t>c</a:t>
            </a:r>
            <a:r>
              <a:rPr lang="fr-FR" i="1" dirty="0">
                <a:solidFill>
                  <a:srgbClr val="000000"/>
                </a:solidFill>
              </a:rPr>
              <a:t>=90 A</a:t>
            </a:r>
          </a:p>
          <a:p>
            <a:pPr marL="285750" indent="-285750">
              <a:buFont typeface="Wingdings" charset="0"/>
              <a:buChar char="à"/>
            </a:pPr>
            <a:r>
              <a:rPr lang="fr-FR" i="1" dirty="0" err="1" smtClean="0">
                <a:solidFill>
                  <a:srgbClr val="000000"/>
                </a:solidFill>
                <a:sym typeface="Wingdings"/>
              </a:rPr>
              <a:t>P</a:t>
            </a:r>
            <a:r>
              <a:rPr lang="fr-FR" i="1" baseline="-25000" dirty="0" err="1" smtClean="0">
                <a:solidFill>
                  <a:srgbClr val="000000"/>
                </a:solidFill>
                <a:sym typeface="Wingdings"/>
              </a:rPr>
              <a:t>dissipée</a:t>
            </a:r>
            <a:r>
              <a:rPr lang="fr-FR" i="1" dirty="0" smtClean="0">
                <a:solidFill>
                  <a:srgbClr val="000000"/>
                </a:solidFill>
                <a:sym typeface="Wingdings"/>
              </a:rPr>
              <a:t>=150 W soit &gt; 100 W/cm</a:t>
            </a:r>
            <a:r>
              <a:rPr lang="fr-FR" i="1" baseline="30000" dirty="0" smtClean="0">
                <a:solidFill>
                  <a:srgbClr val="000000"/>
                </a:solidFill>
                <a:sym typeface="Wingdings"/>
              </a:rPr>
              <a:t>2</a:t>
            </a:r>
          </a:p>
          <a:p>
            <a:pPr marL="285750" indent="-285750">
              <a:buFont typeface="Wingdings" charset="2"/>
              <a:buChar char="§"/>
            </a:pPr>
            <a:endParaRPr lang="fr-FR" i="1" dirty="0">
              <a:solidFill>
                <a:srgbClr val="000000"/>
              </a:solidFill>
              <a:sym typeface="Wingdings"/>
            </a:endParaRPr>
          </a:p>
          <a:p>
            <a:pPr marL="285750" indent="-285750">
              <a:buFont typeface="Wingdings" charset="2"/>
              <a:buChar char="§"/>
            </a:pPr>
            <a:endParaRPr lang="fr-FR" i="1" dirty="0">
              <a:solidFill>
                <a:srgbClr val="000000"/>
              </a:solidFill>
              <a:sym typeface="Wingdings"/>
            </a:endParaRPr>
          </a:p>
          <a:p>
            <a:endParaRPr lang="fr-FR" i="1" baseline="30000" dirty="0">
              <a:solidFill>
                <a:srgbClr val="000000"/>
              </a:solidFill>
              <a:sym typeface="Wingdings"/>
            </a:endParaRPr>
          </a:p>
          <a:p>
            <a:r>
              <a:rPr lang="fr-FR" i="1" dirty="0" smtClean="0">
                <a:solidFill>
                  <a:srgbClr val="000000"/>
                </a:solidFill>
              </a:rPr>
              <a:t>-&gt; 8 zones actives </a:t>
            </a:r>
          </a:p>
          <a:p>
            <a:r>
              <a:rPr lang="fr-FR" i="1" dirty="0" smtClean="0">
                <a:solidFill>
                  <a:srgbClr val="000000"/>
                </a:solidFill>
              </a:rPr>
              <a:t>Couplage électrothermique</a:t>
            </a:r>
            <a:endParaRPr lang="fr-FR" i="1" dirty="0">
              <a:solidFill>
                <a:srgbClr val="000000"/>
              </a:solidFill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646" y="2276872"/>
            <a:ext cx="2140858" cy="18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646" y="2276872"/>
            <a:ext cx="2140858" cy="180219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contraintes électrothermiques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 smtClean="0"/>
              <a:t>Distribution complexe de </a:t>
            </a:r>
            <a:r>
              <a:rPr lang="fr-FR" sz="2400" b="0" i="1" dirty="0"/>
              <a:t>la température des </a:t>
            </a:r>
            <a:r>
              <a:rPr lang="fr-FR" sz="2400" b="0" i="1" dirty="0" smtClean="0"/>
              <a:t>composants (3D)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384376"/>
          </a:xfrm>
        </p:spPr>
        <p:txBody>
          <a:bodyPr>
            <a:noAutofit/>
          </a:bodyPr>
          <a:lstStyle/>
          <a:p>
            <a:r>
              <a:rPr lang="fr-FR" dirty="0"/>
              <a:t>Des conditions de fonctionnement et des conditions </a:t>
            </a:r>
            <a:r>
              <a:rPr lang="fr-FR" dirty="0" smtClean="0"/>
              <a:t>limites</a:t>
            </a:r>
          </a:p>
          <a:p>
            <a:pPr lvl="1"/>
            <a:r>
              <a:rPr lang="fr-FR" dirty="0"/>
              <a:t>Conditions de fonctionnement </a:t>
            </a:r>
            <a:r>
              <a:rPr lang="fr-FR" dirty="0" smtClean="0"/>
              <a:t>nominal (</a:t>
            </a:r>
            <a:r>
              <a:rPr lang="en-US" dirty="0"/>
              <a:t>&gt;10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dirty="0" smtClean="0"/>
              <a:t>cycles)</a:t>
            </a:r>
            <a:endParaRPr lang="fr-FR" dirty="0" smtClean="0"/>
          </a:p>
          <a:p>
            <a:pPr lvl="1">
              <a:buFont typeface="Wingdings" charset="2"/>
              <a:buChar char="Ø"/>
            </a:pPr>
            <a:r>
              <a:rPr lang="fr-FR" sz="1800" i="1" dirty="0" smtClean="0">
                <a:solidFill>
                  <a:prstClr val="black"/>
                </a:solidFill>
                <a:latin typeface="Calibri"/>
                <a:cs typeface="+mn-cs"/>
              </a:rPr>
              <a:t>Régime </a:t>
            </a:r>
            <a:r>
              <a:rPr lang="fr-FR" sz="1800" i="1" dirty="0">
                <a:solidFill>
                  <a:prstClr val="black"/>
                </a:solidFill>
                <a:latin typeface="Calibri"/>
                <a:cs typeface="+mn-cs"/>
              </a:rPr>
              <a:t>de conduction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  <a:cs typeface="+mn-cs"/>
              </a:rPr>
              <a:t>(passant) 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 smtClean="0">
                <a:solidFill>
                  <a:prstClr val="black"/>
                </a:solidFill>
                <a:latin typeface="Calibri"/>
                <a:cs typeface="+mn-cs"/>
              </a:rPr>
              <a:t>Régime </a:t>
            </a:r>
            <a:r>
              <a:rPr lang="fr-FR" sz="1800" i="1" dirty="0">
                <a:solidFill>
                  <a:prstClr val="black"/>
                </a:solidFill>
                <a:latin typeface="Calibri"/>
                <a:cs typeface="+mn-cs"/>
              </a:rPr>
              <a:t>de commutation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  <a:cs typeface="+mn-cs"/>
              </a:rPr>
              <a:t>(transition </a:t>
            </a:r>
            <a:r>
              <a:rPr lang="fr-FR" sz="1800" i="1" dirty="0">
                <a:solidFill>
                  <a:prstClr val="black"/>
                </a:solidFill>
                <a:latin typeface="Calibri"/>
                <a:cs typeface="+mn-cs"/>
              </a:rPr>
              <a:t>ON-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  <a:cs typeface="+mn-cs"/>
              </a:rPr>
              <a:t>OFF et OFF-ON)  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44944">
            <a:off x="5104711" y="2267289"/>
            <a:ext cx="1670057" cy="18011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348880"/>
            <a:ext cx="4932040" cy="38360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37560" y="3985319"/>
            <a:ext cx="3096344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</a:rPr>
              <a:t>Thermographie infrarouge    [SATIE-TEMA]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0072" y="4437112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Courant </a:t>
            </a:r>
            <a:r>
              <a:rPr lang="fr-FR" i="1" dirty="0" smtClean="0">
                <a:solidFill>
                  <a:srgbClr val="000000"/>
                </a:solidFill>
              </a:rPr>
              <a:t>d’usage : </a:t>
            </a:r>
            <a:r>
              <a:rPr lang="fr-FR" i="1" dirty="0" err="1">
                <a:solidFill>
                  <a:srgbClr val="000000"/>
                </a:solidFill>
              </a:rPr>
              <a:t>I</a:t>
            </a:r>
            <a:r>
              <a:rPr lang="fr-FR" i="1" baseline="-25000" dirty="0" err="1">
                <a:solidFill>
                  <a:srgbClr val="000000"/>
                </a:solidFill>
              </a:rPr>
              <a:t>c</a:t>
            </a:r>
            <a:r>
              <a:rPr lang="fr-FR" i="1" dirty="0">
                <a:solidFill>
                  <a:srgbClr val="000000"/>
                </a:solidFill>
              </a:rPr>
              <a:t>=90 A</a:t>
            </a:r>
          </a:p>
          <a:p>
            <a:pPr marL="285750" indent="-285750">
              <a:buFont typeface="Wingdings" charset="0"/>
              <a:buChar char="à"/>
            </a:pPr>
            <a:r>
              <a:rPr lang="fr-FR" i="1" dirty="0" err="1">
                <a:solidFill>
                  <a:srgbClr val="000000"/>
                </a:solidFill>
                <a:sym typeface="Wingdings"/>
              </a:rPr>
              <a:t>P</a:t>
            </a:r>
            <a:r>
              <a:rPr lang="fr-FR" i="1" baseline="-25000" dirty="0" err="1">
                <a:solidFill>
                  <a:srgbClr val="000000"/>
                </a:solidFill>
                <a:sym typeface="Wingdings"/>
              </a:rPr>
              <a:t>dissipée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=</a:t>
            </a:r>
            <a:r>
              <a:rPr lang="fr-FR" i="1" dirty="0" smtClean="0">
                <a:solidFill>
                  <a:srgbClr val="000000"/>
                </a:solidFill>
                <a:sym typeface="Wingdings"/>
              </a:rPr>
              <a:t>150 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W soit &gt; </a:t>
            </a:r>
            <a:r>
              <a:rPr lang="fr-FR" i="1" dirty="0" smtClean="0">
                <a:solidFill>
                  <a:srgbClr val="000000"/>
                </a:solidFill>
                <a:sym typeface="Wingdings"/>
              </a:rPr>
              <a:t>100 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W/cm</a:t>
            </a:r>
            <a:r>
              <a:rPr lang="fr-FR" i="1" baseline="30000" dirty="0">
                <a:solidFill>
                  <a:srgbClr val="000000"/>
                </a:solidFill>
                <a:sym typeface="Wingdings"/>
              </a:rPr>
              <a:t>2</a:t>
            </a:r>
          </a:p>
          <a:p>
            <a:pPr marL="285750" indent="-285750">
              <a:buFont typeface="Wingdings" charset="2"/>
              <a:buChar char="§"/>
            </a:pPr>
            <a:r>
              <a:rPr lang="fr-FR" i="1" dirty="0" err="1">
                <a:solidFill>
                  <a:srgbClr val="000000"/>
                </a:solidFill>
                <a:sym typeface="Wingdings"/>
              </a:rPr>
              <a:t>Rth</a:t>
            </a:r>
            <a:r>
              <a:rPr lang="fr-FR" i="1" baseline="-25000" dirty="0" err="1">
                <a:solidFill>
                  <a:srgbClr val="000000"/>
                </a:solidFill>
                <a:sym typeface="Wingdings"/>
              </a:rPr>
              <a:t>j</a:t>
            </a:r>
            <a:r>
              <a:rPr lang="fr-FR" i="1" baseline="-25000" dirty="0">
                <a:solidFill>
                  <a:srgbClr val="000000"/>
                </a:solidFill>
                <a:sym typeface="Wingdings"/>
              </a:rPr>
              <a:t>-c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=0.3 K/W</a:t>
            </a:r>
          </a:p>
          <a:p>
            <a:pPr marL="285750" indent="-285750">
              <a:buFont typeface="Wingdings" charset="2"/>
              <a:buChar char="§"/>
            </a:pPr>
            <a:r>
              <a:rPr lang="fr-FR" i="1" dirty="0" err="1">
                <a:solidFill>
                  <a:srgbClr val="000000"/>
                </a:solidFill>
                <a:sym typeface="Wingdings"/>
              </a:rPr>
              <a:t>Rth</a:t>
            </a:r>
            <a:r>
              <a:rPr lang="fr-FR" i="1" baseline="-25000" dirty="0" err="1">
                <a:solidFill>
                  <a:srgbClr val="000000"/>
                </a:solidFill>
                <a:sym typeface="Wingdings"/>
              </a:rPr>
              <a:t>j</a:t>
            </a:r>
            <a:r>
              <a:rPr lang="fr-FR" i="1" baseline="-25000" dirty="0">
                <a:solidFill>
                  <a:srgbClr val="000000"/>
                </a:solidFill>
                <a:sym typeface="Wingdings"/>
              </a:rPr>
              <a:t>-eau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=0.8 K/W</a:t>
            </a:r>
          </a:p>
          <a:p>
            <a:endParaRPr lang="fr-FR" i="1" baseline="30000" dirty="0">
              <a:solidFill>
                <a:srgbClr val="000000"/>
              </a:solidFill>
              <a:sym typeface="Wingdings"/>
            </a:endParaRPr>
          </a:p>
          <a:p>
            <a:r>
              <a:rPr lang="fr-FR" i="1" dirty="0">
                <a:solidFill>
                  <a:srgbClr val="000000"/>
                </a:solidFill>
              </a:rPr>
              <a:t>-&gt; 8 zones actives </a:t>
            </a:r>
          </a:p>
          <a:p>
            <a:r>
              <a:rPr lang="fr-FR" i="1" dirty="0">
                <a:solidFill>
                  <a:srgbClr val="000000"/>
                </a:solidFill>
              </a:rPr>
              <a:t>Couplage électrothermique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580112" y="2204864"/>
            <a:ext cx="0" cy="19442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580112" y="2276872"/>
            <a:ext cx="351656" cy="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5580112" y="4077072"/>
            <a:ext cx="351656" cy="0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27584" y="5301208"/>
            <a:ext cx="1242523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lvl="0"/>
            <a:r>
              <a:rPr lang="fr-FR" sz="1200" i="1" dirty="0" smtClean="0">
                <a:solidFill>
                  <a:srgbClr val="000000"/>
                </a:solidFill>
              </a:rPr>
              <a:t>[THOLLIN_2016]</a:t>
            </a:r>
            <a:endParaRPr lang="fr-FR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646" y="2276872"/>
            <a:ext cx="2140858" cy="180219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contraintes électrothermiques</a:t>
            </a:r>
            <a:br>
              <a:rPr lang="fr-FR" dirty="0"/>
            </a:br>
            <a:r>
              <a:rPr lang="fr-FR" sz="2400" b="0" i="1" dirty="0"/>
              <a:t>Distribution complexe de la température des composants (3D)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384376"/>
          </a:xfrm>
        </p:spPr>
        <p:txBody>
          <a:bodyPr>
            <a:noAutofit/>
          </a:bodyPr>
          <a:lstStyle/>
          <a:p>
            <a:r>
              <a:rPr lang="fr-FR" dirty="0"/>
              <a:t>Des conditions de fonctionnement et des conditions limites</a:t>
            </a:r>
          </a:p>
          <a:p>
            <a:pPr lvl="1"/>
            <a:r>
              <a:rPr lang="fr-FR" dirty="0"/>
              <a:t>Conditions de fonctionnement </a:t>
            </a:r>
            <a:r>
              <a:rPr lang="fr-FR" dirty="0" smtClean="0"/>
              <a:t>nominal </a:t>
            </a:r>
            <a:r>
              <a:rPr lang="fr-FR" dirty="0"/>
              <a:t>(</a:t>
            </a:r>
            <a:r>
              <a:rPr lang="en-US" dirty="0"/>
              <a:t>&gt;10</a:t>
            </a:r>
            <a:r>
              <a:rPr lang="en-US" baseline="30000" dirty="0"/>
              <a:t>10</a:t>
            </a:r>
            <a:r>
              <a:rPr lang="en-US" dirty="0"/>
              <a:t> cycles)</a:t>
            </a:r>
            <a:endParaRPr lang="fr-FR" dirty="0"/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conduction (passant) 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commutation (transition ON-OFF et OFF-ON)  </a:t>
            </a:r>
          </a:p>
        </p:txBody>
      </p:sp>
      <p:pic>
        <p:nvPicPr>
          <p:cNvPr id="84" name="Image 8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2" y="2204864"/>
            <a:ext cx="5760000" cy="3960000"/>
          </a:xfrm>
          <a:prstGeom prst="rect">
            <a:avLst/>
          </a:prstGeom>
        </p:spPr>
      </p:pic>
      <p:pic>
        <p:nvPicPr>
          <p:cNvPr id="11" name="Image 10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2" y="2204864"/>
            <a:ext cx="5760000" cy="39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37560" y="3985319"/>
            <a:ext cx="3096344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</a:rPr>
              <a:t>Thermographie infrarouge    [SATIE-TEMA]</a:t>
            </a:r>
            <a:endParaRPr lang="fr-FR" sz="1400" i="1" dirty="0">
              <a:solidFill>
                <a:srgbClr val="000000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44944">
            <a:off x="5104711" y="2267289"/>
            <a:ext cx="1670057" cy="1801110"/>
          </a:xfrm>
          <a:prstGeom prst="rect">
            <a:avLst/>
          </a:prstGeom>
        </p:spPr>
      </p:pic>
      <p:cxnSp>
        <p:nvCxnSpPr>
          <p:cNvPr id="85" name="Connecteur droit avec flèche 84"/>
          <p:cNvCxnSpPr/>
          <p:nvPr/>
        </p:nvCxnSpPr>
        <p:spPr>
          <a:xfrm>
            <a:off x="5148064" y="2492896"/>
            <a:ext cx="1440160" cy="14401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164288" y="2492896"/>
            <a:ext cx="1296144" cy="14401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35896" y="2564904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43528" y="2924944"/>
            <a:ext cx="928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000000"/>
                </a:solidFill>
              </a:rPr>
              <a:t>ΔT=40K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95536" y="2564904"/>
            <a:ext cx="321878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9552" y="2276872"/>
            <a:ext cx="137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 smtClean="0">
                <a:solidFill>
                  <a:srgbClr val="000000"/>
                </a:solidFill>
              </a:rPr>
              <a:t>Tmax</a:t>
            </a:r>
            <a:r>
              <a:rPr lang="fr-FR" i="1" dirty="0" smtClean="0">
                <a:solidFill>
                  <a:srgbClr val="000000"/>
                </a:solidFill>
              </a:rPr>
              <a:t>=175°C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395536" y="3573016"/>
            <a:ext cx="321878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9552" y="3284984"/>
            <a:ext cx="133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 smtClean="0">
                <a:solidFill>
                  <a:srgbClr val="000000"/>
                </a:solidFill>
              </a:rPr>
              <a:t>Tmin</a:t>
            </a:r>
            <a:r>
              <a:rPr lang="fr-FR" i="1" dirty="0" smtClean="0">
                <a:solidFill>
                  <a:srgbClr val="000000"/>
                </a:solidFill>
              </a:rPr>
              <a:t>=135°C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971600" y="3789040"/>
            <a:ext cx="40324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99792" y="3789040"/>
            <a:ext cx="79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000000"/>
                </a:solidFill>
              </a:rPr>
              <a:t>15mm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37684" y="3722956"/>
            <a:ext cx="1460997" cy="231324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5536" y="5445224"/>
            <a:ext cx="4914176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</a:rPr>
              <a:t>Contrôle émissivité (retirer le boitier et le gel de protection)</a:t>
            </a:r>
            <a:br>
              <a:rPr lang="fr-FR" sz="1400" i="1" dirty="0" smtClean="0">
                <a:solidFill>
                  <a:srgbClr val="000000"/>
                </a:solidFill>
              </a:rPr>
            </a:br>
            <a:r>
              <a:rPr lang="fr-FR" sz="1400" i="1" dirty="0" smtClean="0">
                <a:solidFill>
                  <a:srgbClr val="000000"/>
                </a:solidFill>
              </a:rPr>
              <a:t> Dépôt peinture haute température par </a:t>
            </a:r>
            <a:r>
              <a:rPr lang="fr-FR" sz="1400" i="1" dirty="0" err="1" smtClean="0">
                <a:solidFill>
                  <a:srgbClr val="000000"/>
                </a:solidFill>
              </a:rPr>
              <a:t>micropulvérisation</a:t>
            </a:r>
            <a:r>
              <a:rPr lang="fr-FR" sz="1400" i="1" dirty="0" smtClean="0">
                <a:solidFill>
                  <a:srgbClr val="000000"/>
                </a:solidFill>
              </a:rPr>
              <a:t> (6µm)</a:t>
            </a:r>
            <a:endParaRPr lang="fr-FR" sz="1400" dirty="0"/>
          </a:p>
        </p:txBody>
      </p:sp>
      <p:sp>
        <p:nvSpPr>
          <p:cNvPr id="34" name="Rectangle 33"/>
          <p:cNvSpPr/>
          <p:nvPr/>
        </p:nvSpPr>
        <p:spPr>
          <a:xfrm>
            <a:off x="5220072" y="4437112"/>
            <a:ext cx="3744416" cy="193899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rgbClr val="000000"/>
                </a:solidFill>
              </a:rPr>
              <a:t>Courant d’usage : </a:t>
            </a:r>
            <a:r>
              <a:rPr lang="fr-FR" i="1" dirty="0" err="1">
                <a:solidFill>
                  <a:srgbClr val="000000"/>
                </a:solidFill>
              </a:rPr>
              <a:t>I</a:t>
            </a:r>
            <a:r>
              <a:rPr lang="fr-FR" i="1" baseline="-25000" dirty="0" err="1">
                <a:solidFill>
                  <a:srgbClr val="000000"/>
                </a:solidFill>
              </a:rPr>
              <a:t>c</a:t>
            </a:r>
            <a:r>
              <a:rPr lang="fr-FR" i="1" dirty="0">
                <a:solidFill>
                  <a:srgbClr val="000000"/>
                </a:solidFill>
              </a:rPr>
              <a:t>=90 A</a:t>
            </a:r>
          </a:p>
          <a:p>
            <a:pPr marL="285750" indent="-285750">
              <a:buFont typeface="Wingdings" charset="0"/>
              <a:buChar char="à"/>
            </a:pPr>
            <a:r>
              <a:rPr lang="fr-FR" i="1" dirty="0" err="1">
                <a:solidFill>
                  <a:srgbClr val="000000"/>
                </a:solidFill>
                <a:sym typeface="Wingdings"/>
              </a:rPr>
              <a:t>P</a:t>
            </a:r>
            <a:r>
              <a:rPr lang="fr-FR" i="1" baseline="-25000" dirty="0" err="1">
                <a:solidFill>
                  <a:srgbClr val="000000"/>
                </a:solidFill>
                <a:sym typeface="Wingdings"/>
              </a:rPr>
              <a:t>dissipée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=</a:t>
            </a:r>
            <a:r>
              <a:rPr lang="fr-FR" i="1" dirty="0" smtClean="0">
                <a:solidFill>
                  <a:srgbClr val="000000"/>
                </a:solidFill>
                <a:sym typeface="Wingdings"/>
              </a:rPr>
              <a:t>150 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W soit &gt; </a:t>
            </a:r>
            <a:r>
              <a:rPr lang="fr-FR" i="1" dirty="0" smtClean="0">
                <a:solidFill>
                  <a:srgbClr val="000000"/>
                </a:solidFill>
                <a:sym typeface="Wingdings"/>
              </a:rPr>
              <a:t>100 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W/cm</a:t>
            </a:r>
            <a:r>
              <a:rPr lang="fr-FR" i="1" baseline="30000" dirty="0">
                <a:solidFill>
                  <a:srgbClr val="000000"/>
                </a:solidFill>
                <a:sym typeface="Wingdings"/>
              </a:rPr>
              <a:t>2</a:t>
            </a:r>
          </a:p>
          <a:p>
            <a:pPr marL="285750" indent="-285750">
              <a:buFont typeface="Wingdings" charset="2"/>
              <a:buChar char="§"/>
            </a:pPr>
            <a:r>
              <a:rPr lang="fr-FR" i="1" dirty="0" err="1">
                <a:solidFill>
                  <a:srgbClr val="000000"/>
                </a:solidFill>
                <a:sym typeface="Wingdings"/>
              </a:rPr>
              <a:t>Rth</a:t>
            </a:r>
            <a:r>
              <a:rPr lang="fr-FR" i="1" baseline="-25000" dirty="0" err="1">
                <a:solidFill>
                  <a:srgbClr val="000000"/>
                </a:solidFill>
                <a:sym typeface="Wingdings"/>
              </a:rPr>
              <a:t>j</a:t>
            </a:r>
            <a:r>
              <a:rPr lang="fr-FR" i="1" baseline="-25000" dirty="0">
                <a:solidFill>
                  <a:srgbClr val="000000"/>
                </a:solidFill>
                <a:sym typeface="Wingdings"/>
              </a:rPr>
              <a:t>-c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=0.3 K/W</a:t>
            </a:r>
          </a:p>
          <a:p>
            <a:pPr marL="285750" indent="-285750">
              <a:buFont typeface="Wingdings" charset="2"/>
              <a:buChar char="§"/>
            </a:pPr>
            <a:r>
              <a:rPr lang="fr-FR" i="1" dirty="0" err="1">
                <a:solidFill>
                  <a:srgbClr val="000000"/>
                </a:solidFill>
                <a:sym typeface="Wingdings"/>
              </a:rPr>
              <a:t>Rth</a:t>
            </a:r>
            <a:r>
              <a:rPr lang="fr-FR" i="1" baseline="-25000" dirty="0" err="1">
                <a:solidFill>
                  <a:srgbClr val="000000"/>
                </a:solidFill>
                <a:sym typeface="Wingdings"/>
              </a:rPr>
              <a:t>j</a:t>
            </a:r>
            <a:r>
              <a:rPr lang="fr-FR" i="1" baseline="-25000" dirty="0">
                <a:solidFill>
                  <a:srgbClr val="000000"/>
                </a:solidFill>
                <a:sym typeface="Wingdings"/>
              </a:rPr>
              <a:t>-eau</a:t>
            </a:r>
            <a:r>
              <a:rPr lang="fr-FR" i="1" dirty="0">
                <a:solidFill>
                  <a:srgbClr val="000000"/>
                </a:solidFill>
                <a:sym typeface="Wingdings"/>
              </a:rPr>
              <a:t>=0.8 K/W</a:t>
            </a:r>
          </a:p>
          <a:p>
            <a:endParaRPr lang="fr-FR" i="1" baseline="30000" dirty="0">
              <a:solidFill>
                <a:srgbClr val="000000"/>
              </a:solidFill>
              <a:sym typeface="Wingdings"/>
            </a:endParaRPr>
          </a:p>
          <a:p>
            <a:r>
              <a:rPr lang="fr-FR" i="1" dirty="0">
                <a:solidFill>
                  <a:srgbClr val="000000"/>
                </a:solidFill>
              </a:rPr>
              <a:t>-&gt; 8 zones actives </a:t>
            </a:r>
          </a:p>
          <a:p>
            <a:r>
              <a:rPr lang="fr-FR" i="1" dirty="0">
                <a:solidFill>
                  <a:srgbClr val="000000"/>
                </a:solidFill>
              </a:rPr>
              <a:t>Couplage électrothermique</a:t>
            </a:r>
          </a:p>
        </p:txBody>
      </p:sp>
    </p:spTree>
    <p:extLst>
      <p:ext uri="{BB962C8B-B14F-4D97-AF65-F5344CB8AC3E}">
        <p14:creationId xmlns:p14="http://schemas.microsoft.com/office/powerpoint/2010/main" val="9599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contraintes électrothermiques</a:t>
            </a:r>
            <a:br>
              <a:rPr lang="fr-FR" dirty="0"/>
            </a:br>
            <a:r>
              <a:rPr lang="fr-FR" sz="2400" b="0" i="1" dirty="0"/>
              <a:t>Distribution complexe de la température des composants (3D)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/>
              <a:t>Des conditions de fonctionnement et des conditions limites</a:t>
            </a:r>
          </a:p>
          <a:p>
            <a:pPr lvl="1"/>
            <a:r>
              <a:rPr lang="fr-FR" dirty="0"/>
              <a:t>Conditions de fonctionnement </a:t>
            </a:r>
            <a:r>
              <a:rPr lang="fr-FR" dirty="0" smtClean="0"/>
              <a:t>nominal </a:t>
            </a:r>
            <a:r>
              <a:rPr lang="fr-FR" dirty="0"/>
              <a:t>(</a:t>
            </a:r>
            <a:r>
              <a:rPr lang="en-US" dirty="0"/>
              <a:t>&gt;10</a:t>
            </a:r>
            <a:r>
              <a:rPr lang="en-US" baseline="30000" dirty="0"/>
              <a:t>10</a:t>
            </a:r>
            <a:r>
              <a:rPr lang="en-US" dirty="0"/>
              <a:t> cycles)</a:t>
            </a:r>
            <a:endParaRPr lang="fr-FR" dirty="0"/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conduction (passant) 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commutation (transition ON-OFF et OFF-ON)  </a:t>
            </a:r>
          </a:p>
          <a:p>
            <a:pPr lvl="1">
              <a:buFontTx/>
              <a:buChar char="-"/>
            </a:pPr>
            <a:endParaRPr lang="fr-FR" sz="14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r>
              <a:rPr lang="fr-FR" dirty="0"/>
              <a:t>Conditions de fonctionnement en régime extrême </a:t>
            </a:r>
            <a:r>
              <a:rPr lang="fr-FR" dirty="0" smtClean="0"/>
              <a:t>(de 1 </a:t>
            </a:r>
            <a:r>
              <a:rPr lang="fr-FR" dirty="0"/>
              <a:t>à </a:t>
            </a:r>
            <a:r>
              <a:rPr lang="fr-FR" dirty="0" smtClean="0"/>
              <a:t>des </a:t>
            </a:r>
            <a:r>
              <a:rPr lang="fr-FR" dirty="0" err="1" smtClean="0"/>
              <a:t>kcycles</a:t>
            </a:r>
            <a:r>
              <a:rPr lang="fr-FR" dirty="0" smtClean="0"/>
              <a:t>)</a:t>
            </a:r>
            <a:endParaRPr lang="fr-FR" dirty="0"/>
          </a:p>
          <a:p>
            <a:pPr lvl="1">
              <a:buFont typeface="Wingdings" charset="2"/>
              <a:buChar char="Ø"/>
            </a:pPr>
            <a:r>
              <a:rPr lang="fr-FR" sz="1800" i="1" dirty="0" smtClean="0">
                <a:solidFill>
                  <a:prstClr val="black"/>
                </a:solidFill>
                <a:latin typeface="Calibri"/>
                <a:cs typeface="+mn-cs"/>
              </a:rPr>
              <a:t>Court-circuit de la cellule de commutation</a:t>
            </a:r>
          </a:p>
          <a:p>
            <a:pPr lvl="1">
              <a:buFontTx/>
              <a:buChar char="-"/>
            </a:pPr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3284984"/>
            <a:ext cx="37976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000000"/>
                </a:solidFill>
                <a:sym typeface="Wingdings"/>
              </a:rPr>
              <a:t>Protection par le circuit de commande</a:t>
            </a:r>
          </a:p>
          <a:p>
            <a:pPr marL="285750" indent="-285750">
              <a:buFont typeface="Wingdings" charset="0"/>
              <a:buChar char="à"/>
            </a:pPr>
            <a:r>
              <a:rPr lang="fr-FR" i="1" dirty="0" err="1" smtClean="0">
                <a:solidFill>
                  <a:srgbClr val="000000"/>
                </a:solidFill>
                <a:sym typeface="Wingdings"/>
              </a:rPr>
              <a:t>P</a:t>
            </a:r>
            <a:r>
              <a:rPr lang="fr-FR" i="1" baseline="-25000" dirty="0" err="1" smtClean="0">
                <a:solidFill>
                  <a:srgbClr val="000000"/>
                </a:solidFill>
                <a:sym typeface="Wingdings"/>
              </a:rPr>
              <a:t>dissipée</a:t>
            </a:r>
            <a:r>
              <a:rPr lang="fr-FR" i="1" dirty="0" smtClean="0">
                <a:solidFill>
                  <a:srgbClr val="000000"/>
                </a:solidFill>
                <a:sym typeface="Wingdings"/>
              </a:rPr>
              <a:t>= 28 kW durant 40µs</a:t>
            </a:r>
          </a:p>
          <a:p>
            <a:r>
              <a:rPr lang="fr-FR" i="1" dirty="0" smtClean="0">
                <a:solidFill>
                  <a:srgbClr val="000000"/>
                </a:solidFill>
                <a:sym typeface="Wingdings"/>
              </a:rPr>
              <a:t> soit 1,15J / court-circuit</a:t>
            </a:r>
            <a:endParaRPr lang="fr-FR" i="1" baseline="30000" dirty="0">
              <a:solidFill>
                <a:srgbClr val="000000"/>
              </a:solidFill>
              <a:sym typeface="Wingding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73705"/>
            <a:ext cx="4032448" cy="31713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3568" y="3068960"/>
            <a:ext cx="3484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000000"/>
                </a:solidFill>
                <a:sym typeface="Wingdings"/>
              </a:rPr>
              <a:t>Tension = 400 V </a:t>
            </a:r>
            <a:br>
              <a:rPr lang="fr-FR" sz="1400" i="1" dirty="0" smtClean="0">
                <a:solidFill>
                  <a:srgbClr val="000000"/>
                </a:solidFill>
                <a:sym typeface="Wingdings"/>
              </a:rPr>
            </a:br>
            <a:r>
              <a:rPr lang="fr-FR" sz="1400" i="1" dirty="0" smtClean="0">
                <a:solidFill>
                  <a:srgbClr val="000000"/>
                </a:solidFill>
                <a:sym typeface="Wingdings"/>
              </a:rPr>
              <a:t> Transistor MOS super-jonction (Sa = 20mm</a:t>
            </a:r>
            <a:r>
              <a:rPr lang="fr-FR" sz="1400" i="1" baseline="30000" dirty="0" smtClean="0">
                <a:solidFill>
                  <a:srgbClr val="000000"/>
                </a:solidFill>
                <a:sym typeface="Wingdings"/>
              </a:rPr>
              <a:t>2</a:t>
            </a:r>
            <a:r>
              <a:rPr lang="fr-FR" sz="1400" i="1" dirty="0" smtClean="0">
                <a:solidFill>
                  <a:srgbClr val="000000"/>
                </a:solidFill>
                <a:sym typeface="Wingdings"/>
              </a:rPr>
              <a:t>)</a:t>
            </a:r>
            <a:endParaRPr lang="fr-FR" sz="1400" i="1" baseline="30000" dirty="0">
              <a:solidFill>
                <a:srgbClr val="000000"/>
              </a:solidFill>
              <a:sym typeface="Wingding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5897017"/>
            <a:ext cx="143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smtClean="0"/>
              <a:t>PIETRANICO_2010]</a:t>
            </a:r>
            <a:endParaRPr lang="fr-FR" sz="1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345359"/>
            <a:ext cx="2310163" cy="207259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975357" y="4304129"/>
            <a:ext cx="1274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dirty="0" smtClean="0"/>
              <a:t>[Romano_2016]</a:t>
            </a:r>
            <a:endParaRPr lang="fr-FR" cap="all" dirty="0"/>
          </a:p>
        </p:txBody>
      </p:sp>
      <p:sp>
        <p:nvSpPr>
          <p:cNvPr id="14" name="Rectangle 13"/>
          <p:cNvSpPr/>
          <p:nvPr/>
        </p:nvSpPr>
        <p:spPr>
          <a:xfrm>
            <a:off x="5940152" y="6289575"/>
            <a:ext cx="2195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solidFill>
                  <a:srgbClr val="000000"/>
                </a:solidFill>
              </a:rPr>
              <a:t> </a:t>
            </a:r>
            <a:r>
              <a:rPr lang="fr-FR" sz="1400" i="1" dirty="0" smtClean="0">
                <a:solidFill>
                  <a:srgbClr val="000000"/>
                </a:solidFill>
              </a:rPr>
              <a:t>SiC MOSFET </a:t>
            </a:r>
            <a:r>
              <a:rPr lang="mr-IN" sz="1400" i="1" dirty="0" smtClean="0">
                <a:solidFill>
                  <a:srgbClr val="000000"/>
                </a:solidFill>
              </a:rPr>
              <a:t>–</a:t>
            </a:r>
            <a:r>
              <a:rPr lang="fr-FR" sz="1400" i="1" dirty="0" smtClean="0">
                <a:solidFill>
                  <a:srgbClr val="000000"/>
                </a:solidFill>
              </a:rPr>
              <a:t> Court-Circuit</a:t>
            </a:r>
            <a:endParaRPr lang="fr-FR" dirty="0"/>
          </a:p>
        </p:txBody>
      </p:sp>
      <p:grpSp>
        <p:nvGrpSpPr>
          <p:cNvPr id="15" name="Grouper 14"/>
          <p:cNvGrpSpPr/>
          <p:nvPr/>
        </p:nvGrpSpPr>
        <p:grpSpPr>
          <a:xfrm flipH="1">
            <a:off x="4283968" y="4888905"/>
            <a:ext cx="1076437" cy="1263922"/>
            <a:chOff x="7600019" y="2564904"/>
            <a:chExt cx="572382" cy="672075"/>
          </a:xfrm>
        </p:grpSpPr>
        <p:grpSp>
          <p:nvGrpSpPr>
            <p:cNvPr id="16" name="Grouper 15"/>
            <p:cNvGrpSpPr/>
            <p:nvPr/>
          </p:nvGrpSpPr>
          <p:grpSpPr>
            <a:xfrm rot="5400000">
              <a:off x="7764355" y="2828934"/>
              <a:ext cx="672075" cy="144016"/>
              <a:chOff x="3707904" y="4221088"/>
              <a:chExt cx="1368152" cy="288032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3707904" y="4509120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4644008" y="4509120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4067944" y="4221088"/>
                <a:ext cx="576064" cy="288032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er 16"/>
            <p:cNvGrpSpPr/>
            <p:nvPr/>
          </p:nvGrpSpPr>
          <p:grpSpPr>
            <a:xfrm>
              <a:off x="7600019" y="2785648"/>
              <a:ext cx="481132" cy="169277"/>
              <a:chOff x="3855602" y="5089904"/>
              <a:chExt cx="481132" cy="169277"/>
            </a:xfrm>
          </p:grpSpPr>
          <p:cxnSp>
            <p:nvCxnSpPr>
              <p:cNvPr id="18" name="Connecteur droit avec flèche 17"/>
              <p:cNvCxnSpPr/>
              <p:nvPr/>
            </p:nvCxnSpPr>
            <p:spPr>
              <a:xfrm>
                <a:off x="3976694" y="5174542"/>
                <a:ext cx="360040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3855602" y="5089904"/>
                <a:ext cx="219517" cy="169277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6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100" dirty="0" smtClean="0">
                    <a:solidFill>
                      <a:schemeClr val="accent6"/>
                    </a:solidFill>
                  </a:rPr>
                  <a:t>Cde</a:t>
                </a:r>
                <a:endParaRPr lang="fr-FR" sz="1100" dirty="0">
                  <a:solidFill>
                    <a:schemeClr val="accent6"/>
                  </a:solidFill>
                </a:endParaRPr>
              </a:p>
            </p:txBody>
          </p:sp>
        </p:grpSp>
      </p:grpSp>
      <p:cxnSp>
        <p:nvCxnSpPr>
          <p:cNvPr id="23" name="Connecteur droit avec flèche 22"/>
          <p:cNvCxnSpPr/>
          <p:nvPr/>
        </p:nvCxnSpPr>
        <p:spPr>
          <a:xfrm>
            <a:off x="4559300" y="4816897"/>
            <a:ext cx="127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72000" y="4816897"/>
            <a:ext cx="97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accent2"/>
                </a:solidFill>
              </a:rPr>
              <a:t>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0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contraintes électrothermiques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/>
              <a:t>Distribution complexe de la température des composants (3D)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/>
              <a:t>Des conditions de fonctionnement et des conditions limites</a:t>
            </a:r>
          </a:p>
          <a:p>
            <a:pPr lvl="1"/>
            <a:r>
              <a:rPr lang="fr-FR" dirty="0"/>
              <a:t>Conditions de fonctionnement </a:t>
            </a:r>
            <a:r>
              <a:rPr lang="fr-FR" dirty="0" smtClean="0"/>
              <a:t>nominal </a:t>
            </a:r>
            <a:r>
              <a:rPr lang="fr-FR" dirty="0"/>
              <a:t>(</a:t>
            </a:r>
            <a:r>
              <a:rPr lang="en-US" dirty="0"/>
              <a:t>&gt;10</a:t>
            </a:r>
            <a:r>
              <a:rPr lang="en-US" baseline="30000" dirty="0"/>
              <a:t>10</a:t>
            </a:r>
            <a:r>
              <a:rPr lang="en-US" dirty="0"/>
              <a:t> cycles)</a:t>
            </a:r>
            <a:endParaRPr lang="fr-FR" dirty="0"/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conduction (passant) 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Régime de commutation (transition ON-OFF et OFF-ON)  </a:t>
            </a:r>
          </a:p>
          <a:p>
            <a:pPr lvl="1">
              <a:buFontTx/>
              <a:buChar char="-"/>
            </a:pPr>
            <a:endParaRPr lang="fr-FR" sz="14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r>
              <a:rPr lang="fr-FR" dirty="0"/>
              <a:t>Conditions de fonctionnement en régime extrême (de 1 à </a:t>
            </a:r>
            <a:r>
              <a:rPr lang="fr-FR" dirty="0" smtClean="0"/>
              <a:t>des </a:t>
            </a:r>
            <a:r>
              <a:rPr lang="fr-FR" dirty="0" err="1" smtClean="0"/>
              <a:t>kcycles</a:t>
            </a:r>
            <a:r>
              <a:rPr lang="fr-FR" dirty="0"/>
              <a:t>)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Court-circuit de la cellule de commutation</a:t>
            </a:r>
          </a:p>
          <a:p>
            <a:pPr lvl="1">
              <a:buFont typeface="Wingdings" charset="2"/>
              <a:buChar char="Ø"/>
            </a:pPr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r>
              <a:rPr lang="fr-FR" dirty="0" smtClean="0"/>
              <a:t>Les conditions d’utilisation + </a:t>
            </a:r>
            <a:r>
              <a:rPr lang="fr-FR" sz="2000" dirty="0" smtClean="0"/>
              <a:t>(architecture, topologie, lois de cde,</a:t>
            </a:r>
            <a:r>
              <a:rPr lang="mr-IN" sz="2000" dirty="0" smtClean="0"/>
              <a:t>…</a:t>
            </a:r>
            <a:r>
              <a:rPr lang="fr-FR" sz="2000" dirty="0" smtClean="0"/>
              <a:t>)</a:t>
            </a:r>
          </a:p>
          <a:p>
            <a:pPr marL="457200" lvl="1" indent="0">
              <a:buNone/>
            </a:pP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 Contraintes opératives + Contraintes environnementales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221089"/>
            <a:ext cx="3966231" cy="2160240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1115616" y="4077072"/>
            <a:ext cx="2448272" cy="2232248"/>
            <a:chOff x="1730048" y="4437112"/>
            <a:chExt cx="2448272" cy="2232248"/>
          </a:xfrm>
        </p:grpSpPr>
        <p:sp>
          <p:nvSpPr>
            <p:cNvPr id="10" name="Rectangle 9"/>
            <p:cNvSpPr/>
            <p:nvPr/>
          </p:nvSpPr>
          <p:spPr>
            <a:xfrm>
              <a:off x="1730048" y="4437112"/>
              <a:ext cx="2448272" cy="22322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2056" y="4437112"/>
              <a:ext cx="232165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/>
                <a:t>Association </a:t>
              </a:r>
              <a:r>
                <a:rPr lang="fr-FR" sz="1400" dirty="0" smtClean="0"/>
                <a:t>d’interrupteurs</a:t>
              </a:r>
            </a:p>
            <a:p>
              <a:r>
                <a:rPr lang="fr-FR" sz="1400" dirty="0" smtClean="0"/>
                <a:t>+ capteurs + cde + sécurité </a:t>
              </a:r>
              <a:r>
                <a:rPr lang="mr-IN" sz="1400" dirty="0" smtClean="0"/>
                <a:t>…</a:t>
              </a:r>
              <a:endParaRPr lang="fr-FR" sz="1400" dirty="0" smtClean="0"/>
            </a:p>
            <a:p>
              <a:r>
                <a:rPr lang="fr-FR" sz="1400" dirty="0" smtClean="0">
                  <a:sym typeface="Wingdings"/>
                </a:rPr>
                <a:t> </a:t>
              </a:r>
              <a:r>
                <a:rPr lang="fr-FR" sz="1400" dirty="0" smtClean="0"/>
                <a:t>Convertisseur</a:t>
              </a:r>
              <a:endParaRPr lang="fr-FR" sz="1400" dirty="0"/>
            </a:p>
          </p:txBody>
        </p:sp>
        <p:grpSp>
          <p:nvGrpSpPr>
            <p:cNvPr id="12" name="Grouper 11"/>
            <p:cNvGrpSpPr/>
            <p:nvPr/>
          </p:nvGrpSpPr>
          <p:grpSpPr>
            <a:xfrm rot="5400000">
              <a:off x="2762162" y="5496946"/>
              <a:ext cx="672075" cy="144016"/>
              <a:chOff x="3707904" y="4221088"/>
              <a:chExt cx="1368152" cy="288032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3707904" y="4509120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4644008" y="4509120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4067944" y="4221088"/>
                <a:ext cx="576064" cy="288032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r 15"/>
            <p:cNvGrpSpPr/>
            <p:nvPr/>
          </p:nvGrpSpPr>
          <p:grpSpPr>
            <a:xfrm rot="5400000">
              <a:off x="3484548" y="5496946"/>
              <a:ext cx="672075" cy="144016"/>
              <a:chOff x="3707904" y="4221088"/>
              <a:chExt cx="1368152" cy="288032"/>
            </a:xfrm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3707904" y="4509120"/>
                <a:ext cx="4320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4644008" y="4509120"/>
                <a:ext cx="4320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4067944" y="4221088"/>
                <a:ext cx="576064" cy="2880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r 19"/>
            <p:cNvGrpSpPr/>
            <p:nvPr/>
          </p:nvGrpSpPr>
          <p:grpSpPr>
            <a:xfrm rot="5400000">
              <a:off x="2762162" y="6145018"/>
              <a:ext cx="672075" cy="144016"/>
              <a:chOff x="3707904" y="4221088"/>
              <a:chExt cx="1368152" cy="288032"/>
            </a:xfrm>
          </p:grpSpPr>
          <p:cxnSp>
            <p:nvCxnSpPr>
              <p:cNvPr id="21" name="Connecteur droit 20"/>
              <p:cNvCxnSpPr/>
              <p:nvPr/>
            </p:nvCxnSpPr>
            <p:spPr>
              <a:xfrm>
                <a:off x="3707904" y="4509120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4644008" y="4509120"/>
                <a:ext cx="432048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4067944" y="4221088"/>
                <a:ext cx="576064" cy="288032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r 23"/>
            <p:cNvGrpSpPr/>
            <p:nvPr/>
          </p:nvGrpSpPr>
          <p:grpSpPr>
            <a:xfrm rot="5400000">
              <a:off x="3484548" y="6145018"/>
              <a:ext cx="672075" cy="144016"/>
              <a:chOff x="3707904" y="4221088"/>
              <a:chExt cx="1368152" cy="288032"/>
            </a:xfrm>
          </p:grpSpPr>
          <p:cxnSp>
            <p:nvCxnSpPr>
              <p:cNvPr id="25" name="Connecteur droit 24"/>
              <p:cNvCxnSpPr/>
              <p:nvPr/>
            </p:nvCxnSpPr>
            <p:spPr>
              <a:xfrm>
                <a:off x="3707904" y="4509120"/>
                <a:ext cx="4320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4644008" y="4509120"/>
                <a:ext cx="4320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4067944" y="4221088"/>
                <a:ext cx="576064" cy="2880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Connecteur droit 27"/>
            <p:cNvCxnSpPr/>
            <p:nvPr/>
          </p:nvCxnSpPr>
          <p:spPr>
            <a:xfrm>
              <a:off x="1730048" y="5229200"/>
              <a:ext cx="20162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1730048" y="6579472"/>
              <a:ext cx="20162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 rot="16200000">
              <a:off x="1673542" y="5809482"/>
              <a:ext cx="1440160" cy="2160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/>
            <a:lstStyle/>
            <a:p>
              <a:pPr algn="ctr"/>
              <a:r>
                <a:rPr lang="fr-FR" sz="1050" dirty="0" smtClean="0"/>
                <a:t>Stockage - Filtrage</a:t>
              </a:r>
              <a:endParaRPr lang="fr-FR" sz="1050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3026192" y="5805264"/>
              <a:ext cx="11521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er 31"/>
            <p:cNvGrpSpPr/>
            <p:nvPr/>
          </p:nvGrpSpPr>
          <p:grpSpPr>
            <a:xfrm>
              <a:off x="2597826" y="5453660"/>
              <a:ext cx="481132" cy="169277"/>
              <a:chOff x="3855602" y="5089904"/>
              <a:chExt cx="481132" cy="169277"/>
            </a:xfrm>
          </p:grpSpPr>
          <p:cxnSp>
            <p:nvCxnSpPr>
              <p:cNvPr id="33" name="Connecteur droit avec flèche 32"/>
              <p:cNvCxnSpPr/>
              <p:nvPr/>
            </p:nvCxnSpPr>
            <p:spPr>
              <a:xfrm>
                <a:off x="3976694" y="5174542"/>
                <a:ext cx="360040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3855602" y="5089904"/>
                <a:ext cx="219517" cy="169277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6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100" dirty="0" smtClean="0">
                    <a:solidFill>
                      <a:schemeClr val="accent6"/>
                    </a:solidFill>
                  </a:rPr>
                  <a:t>Cde</a:t>
                </a:r>
                <a:endParaRPr lang="fr-FR" sz="1100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35" name="Grouper 34"/>
            <p:cNvGrpSpPr/>
            <p:nvPr/>
          </p:nvGrpSpPr>
          <p:grpSpPr>
            <a:xfrm>
              <a:off x="3316530" y="5448940"/>
              <a:ext cx="481132" cy="169277"/>
              <a:chOff x="3855602" y="5089904"/>
              <a:chExt cx="481132" cy="169277"/>
            </a:xfrm>
          </p:grpSpPr>
          <p:cxnSp>
            <p:nvCxnSpPr>
              <p:cNvPr id="36" name="Connecteur droit avec flèche 35"/>
              <p:cNvCxnSpPr/>
              <p:nvPr/>
            </p:nvCxnSpPr>
            <p:spPr>
              <a:xfrm>
                <a:off x="3976694" y="5174542"/>
                <a:ext cx="360040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3855602" y="5089904"/>
                <a:ext cx="219517" cy="169277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6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100" dirty="0" smtClean="0">
                    <a:solidFill>
                      <a:schemeClr val="accent6"/>
                    </a:solidFill>
                  </a:rPr>
                  <a:t>Cde</a:t>
                </a:r>
                <a:endParaRPr lang="fr-FR" sz="1100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38" name="Grouper 37"/>
            <p:cNvGrpSpPr/>
            <p:nvPr/>
          </p:nvGrpSpPr>
          <p:grpSpPr>
            <a:xfrm>
              <a:off x="2595520" y="6101704"/>
              <a:ext cx="481132" cy="169277"/>
              <a:chOff x="3855602" y="5089904"/>
              <a:chExt cx="481132" cy="169277"/>
            </a:xfrm>
          </p:grpSpPr>
          <p:cxnSp>
            <p:nvCxnSpPr>
              <p:cNvPr id="39" name="Connecteur droit avec flèche 38"/>
              <p:cNvCxnSpPr/>
              <p:nvPr/>
            </p:nvCxnSpPr>
            <p:spPr>
              <a:xfrm>
                <a:off x="3976694" y="5174542"/>
                <a:ext cx="360040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3855602" y="5089904"/>
                <a:ext cx="219517" cy="169277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6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100" dirty="0" smtClean="0">
                    <a:solidFill>
                      <a:schemeClr val="accent6"/>
                    </a:solidFill>
                  </a:rPr>
                  <a:t>Cde</a:t>
                </a:r>
                <a:endParaRPr lang="fr-FR" sz="1100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41" name="Grouper 40"/>
            <p:cNvGrpSpPr/>
            <p:nvPr/>
          </p:nvGrpSpPr>
          <p:grpSpPr>
            <a:xfrm>
              <a:off x="3314224" y="6096984"/>
              <a:ext cx="481132" cy="169277"/>
              <a:chOff x="3855602" y="5089904"/>
              <a:chExt cx="481132" cy="169277"/>
            </a:xfrm>
          </p:grpSpPr>
          <p:cxnSp>
            <p:nvCxnSpPr>
              <p:cNvPr id="42" name="Connecteur droit avec flèche 41"/>
              <p:cNvCxnSpPr/>
              <p:nvPr/>
            </p:nvCxnSpPr>
            <p:spPr>
              <a:xfrm>
                <a:off x="3976694" y="5174542"/>
                <a:ext cx="360040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3855602" y="5089904"/>
                <a:ext cx="219517" cy="169277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accent6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1100" dirty="0" smtClean="0">
                    <a:solidFill>
                      <a:schemeClr val="accent6"/>
                    </a:solidFill>
                  </a:rPr>
                  <a:t>Cde</a:t>
                </a:r>
                <a:endParaRPr lang="fr-FR" sz="1100" dirty="0">
                  <a:solidFill>
                    <a:schemeClr val="accent6"/>
                  </a:solidFill>
                </a:endParaRPr>
              </a:p>
            </p:txBody>
          </p:sp>
        </p:grpSp>
        <p:cxnSp>
          <p:nvCxnSpPr>
            <p:cNvPr id="44" name="Connecteur droit 43"/>
            <p:cNvCxnSpPr/>
            <p:nvPr/>
          </p:nvCxnSpPr>
          <p:spPr>
            <a:xfrm>
              <a:off x="3026192" y="5949280"/>
              <a:ext cx="11521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 rot="16200000">
              <a:off x="3379362" y="5819953"/>
              <a:ext cx="1309236" cy="1785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/>
            <a:lstStyle/>
            <a:p>
              <a:pPr algn="ctr"/>
              <a:r>
                <a:rPr lang="fr-FR" sz="1050" dirty="0" smtClean="0"/>
                <a:t>Capteurs</a:t>
              </a:r>
              <a:endParaRPr lang="fr-FR" sz="1050" dirty="0"/>
            </a:p>
          </p:txBody>
        </p:sp>
      </p:grpSp>
      <p:sp>
        <p:nvSpPr>
          <p:cNvPr id="49" name="Chevron 48"/>
          <p:cNvSpPr/>
          <p:nvPr/>
        </p:nvSpPr>
        <p:spPr>
          <a:xfrm>
            <a:off x="3491880" y="5229200"/>
            <a:ext cx="1728192" cy="57606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fr-FR" dirty="0">
                <a:solidFill>
                  <a:prstClr val="black"/>
                </a:solidFill>
              </a:rPr>
              <a:t>Contraintes</a:t>
            </a:r>
          </a:p>
        </p:txBody>
      </p:sp>
      <p:sp>
        <p:nvSpPr>
          <p:cNvPr id="48" name="Signalisation droite 47"/>
          <p:cNvSpPr/>
          <p:nvPr/>
        </p:nvSpPr>
        <p:spPr>
          <a:xfrm>
            <a:off x="107504" y="5157192"/>
            <a:ext cx="1440160" cy="72008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70000"/>
              </a:lnSpc>
            </a:pPr>
            <a:r>
              <a:rPr lang="fr-FR" dirty="0">
                <a:solidFill>
                  <a:prstClr val="black"/>
                </a:solidFill>
              </a:rPr>
              <a:t>Besoins</a:t>
            </a:r>
          </a:p>
          <a:p>
            <a:pPr lvl="0" algn="ctr">
              <a:lnSpc>
                <a:spcPct val="70000"/>
              </a:lnSpc>
            </a:pPr>
            <a:r>
              <a:rPr lang="fr-FR" dirty="0">
                <a:solidFill>
                  <a:prstClr val="black"/>
                </a:solidFill>
              </a:rPr>
              <a:t>+</a:t>
            </a:r>
          </a:p>
          <a:p>
            <a:pPr lvl="0" algn="ctr">
              <a:lnSpc>
                <a:spcPct val="70000"/>
              </a:lnSpc>
            </a:pPr>
            <a:r>
              <a:rPr lang="fr-FR" dirty="0">
                <a:solidFill>
                  <a:prstClr val="black"/>
                </a:solidFill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25084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fr-FR" dirty="0" smtClean="0"/>
              <a:t>La température </a:t>
            </a:r>
            <a:br>
              <a:rPr lang="fr-FR" dirty="0" smtClean="0"/>
            </a:br>
            <a:r>
              <a:rPr lang="fr-FR" sz="2400" b="0" i="1" dirty="0" smtClean="0"/>
              <a:t>Facteur qui affecte les performances des composants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792088"/>
          </a:xfrm>
        </p:spPr>
        <p:txBody>
          <a:bodyPr>
            <a:noAutofit/>
          </a:bodyPr>
          <a:lstStyle/>
          <a:p>
            <a:r>
              <a:rPr lang="fr-FR" dirty="0" smtClean="0"/>
              <a:t>Les caractéristiques sont liées aux physiques donc température</a:t>
            </a:r>
            <a:endParaRPr lang="fr-FR" dirty="0"/>
          </a:p>
          <a:p>
            <a:pPr lvl="1"/>
            <a:r>
              <a:rPr lang="fr-FR" dirty="0" smtClean="0"/>
              <a:t>Une limite </a:t>
            </a:r>
            <a:r>
              <a:rPr lang="fr-FR" dirty="0"/>
              <a:t>physique </a:t>
            </a:r>
            <a:r>
              <a:rPr lang="fr-FR" dirty="0" smtClean="0"/>
              <a:t>liée à la </a:t>
            </a:r>
            <a:r>
              <a:rPr lang="fr-FR" dirty="0"/>
              <a:t>technologie des composants en silicium</a:t>
            </a:r>
          </a:p>
          <a:p>
            <a:pPr marL="0" lvl="0" indent="0">
              <a:buNone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Les composants en matériau semi-conducteur à grand gap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pour repousser </a:t>
            </a:r>
            <a:r>
              <a:rPr lang="fr-FR" sz="1800" i="1" dirty="0">
                <a:solidFill>
                  <a:prstClr val="black"/>
                </a:solidFill>
                <a:latin typeface="Calibri"/>
              </a:rPr>
              <a:t>certaines limitations,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mais imposent de nouvelles contraintes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Augmentation des densités de puissance x10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Augmentation des densités de courant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x100</a:t>
            </a:r>
            <a:endParaRPr lang="fr-FR" sz="1800" i="1" dirty="0">
              <a:solidFill>
                <a:prstClr val="black"/>
              </a:solidFill>
              <a:latin typeface="Calibri"/>
              <a:sym typeface="Wingdings"/>
            </a:endParaRPr>
          </a:p>
          <a:p>
            <a:pPr marL="457200" lvl="1" indent="0">
              <a:buNone/>
            </a:pPr>
            <a:r>
              <a:rPr lang="fr-FR" sz="1800" i="1" dirty="0">
                <a:solidFill>
                  <a:prstClr val="black"/>
                </a:solidFill>
                <a:latin typeface="Calibri"/>
                <a:sym typeface="Wingdings"/>
              </a:rPr>
              <a:t>La température de 350°C est une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  <a:sym typeface="Wingdings"/>
              </a:rPr>
              <a:t>limite </a:t>
            </a:r>
            <a:r>
              <a:rPr lang="fr-FR" sz="1800" i="1" dirty="0">
                <a:solidFill>
                  <a:prstClr val="black"/>
                </a:solidFill>
                <a:latin typeface="Calibri"/>
                <a:sym typeface="Wingdings"/>
              </a:rPr>
              <a:t>pour certains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  <a:sym typeface="Wingdings"/>
              </a:rPr>
              <a:t>des autres </a:t>
            </a:r>
            <a:r>
              <a:rPr lang="fr-FR" sz="1800" i="1" dirty="0">
                <a:solidFill>
                  <a:prstClr val="black"/>
                </a:solidFill>
                <a:latin typeface="Calibri"/>
                <a:sym typeface="Wingdings"/>
              </a:rPr>
              <a:t>matériaux utilisés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  <a:sym typeface="Wingdings"/>
              </a:rPr>
              <a:t>.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2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0" y="4221088"/>
            <a:ext cx="2561120" cy="252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276" y="4221088"/>
            <a:ext cx="2531804" cy="2520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fr-FR" dirty="0" smtClean="0"/>
              <a:t>La température </a:t>
            </a:r>
            <a:br>
              <a:rPr lang="fr-FR" dirty="0" smtClean="0"/>
            </a:br>
            <a:r>
              <a:rPr lang="fr-FR" sz="2400" b="0" i="1" dirty="0" smtClean="0"/>
              <a:t>Facteur qui affecte les performances des composants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792088"/>
          </a:xfrm>
        </p:spPr>
        <p:txBody>
          <a:bodyPr>
            <a:noAutofit/>
          </a:bodyPr>
          <a:lstStyle/>
          <a:p>
            <a:r>
              <a:rPr lang="fr-FR" dirty="0" smtClean="0"/>
              <a:t>Les caractéristiques sont liées aux physiques donc température</a:t>
            </a:r>
            <a:endParaRPr lang="fr-FR" dirty="0"/>
          </a:p>
          <a:p>
            <a:pPr lvl="1"/>
            <a:r>
              <a:rPr lang="fr-FR" dirty="0" smtClean="0"/>
              <a:t>Une limite </a:t>
            </a:r>
            <a:r>
              <a:rPr lang="fr-FR" dirty="0"/>
              <a:t>physique </a:t>
            </a:r>
            <a:r>
              <a:rPr lang="fr-FR" dirty="0" smtClean="0"/>
              <a:t>liée à la </a:t>
            </a:r>
            <a:r>
              <a:rPr lang="fr-FR" dirty="0"/>
              <a:t>technologie des composants en silicium</a:t>
            </a:r>
          </a:p>
          <a:p>
            <a:pPr marL="0" lvl="0" indent="0">
              <a:buNone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Les composants en matériau semi-conducteur à grand gap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pour repousser </a:t>
            </a:r>
            <a:r>
              <a:rPr lang="fr-FR" sz="1800" i="1" dirty="0">
                <a:solidFill>
                  <a:prstClr val="black"/>
                </a:solidFill>
                <a:latin typeface="Calibri"/>
              </a:rPr>
              <a:t>certaines limitations,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mais imposent de nouvelles contraintes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Augmentation des densités de puissance x10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</a:rPr>
              <a:t>Augmentation des densités de courant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x100</a:t>
            </a:r>
            <a:endParaRPr lang="fr-FR" sz="1800" i="1" dirty="0">
              <a:solidFill>
                <a:prstClr val="black"/>
              </a:solidFill>
              <a:latin typeface="Calibri"/>
              <a:sym typeface="Wingdings"/>
            </a:endParaRPr>
          </a:p>
          <a:p>
            <a:pPr marL="457200" lvl="1" indent="0">
              <a:buNone/>
            </a:pPr>
            <a:r>
              <a:rPr lang="fr-FR" sz="1800" i="1" dirty="0">
                <a:solidFill>
                  <a:prstClr val="black"/>
                </a:solidFill>
                <a:latin typeface="Calibri"/>
                <a:sym typeface="Wingdings"/>
              </a:rPr>
              <a:t>La température de 350°C est une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  <a:sym typeface="Wingdings"/>
              </a:rPr>
              <a:t>limite </a:t>
            </a:r>
            <a:r>
              <a:rPr lang="fr-FR" sz="1800" i="1" dirty="0">
                <a:solidFill>
                  <a:prstClr val="black"/>
                </a:solidFill>
                <a:latin typeface="Calibri"/>
                <a:sym typeface="Wingdings"/>
              </a:rPr>
              <a:t>pour certains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  <a:sym typeface="Wingdings"/>
              </a:rPr>
              <a:t>des autres </a:t>
            </a:r>
            <a:r>
              <a:rPr lang="fr-FR" sz="1800" i="1" dirty="0">
                <a:solidFill>
                  <a:prstClr val="black"/>
                </a:solidFill>
                <a:latin typeface="Calibri"/>
                <a:sym typeface="Wingdings"/>
              </a:rPr>
              <a:t>matériaux utilisés.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  <a:p>
            <a:pPr marL="901700" lvl="1" indent="-342900" defTabSz="901700">
              <a:buFont typeface="Wingdings" charset="2"/>
              <a:buChar char="Ø"/>
            </a:pPr>
            <a:endParaRPr lang="fr-FR" sz="14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r>
              <a:rPr lang="fr-FR" dirty="0"/>
              <a:t>Une dépendance avec la température</a:t>
            </a:r>
          </a:p>
          <a:p>
            <a:pPr lvl="1">
              <a:buFont typeface="Wingdings" charset="2"/>
              <a:buChar char="Ø"/>
            </a:pPr>
            <a:r>
              <a:rPr lang="fr-FR" sz="1800" i="1" dirty="0">
                <a:solidFill>
                  <a:prstClr val="black"/>
                </a:solidFill>
                <a:latin typeface="Calibri"/>
                <a:cs typeface="+mn-cs"/>
              </a:rPr>
              <a:t>Les caractéristiques et les performances sont dépendantes </a:t>
            </a:r>
            <a:r>
              <a:rPr lang="fr-FR" sz="1800" i="1" dirty="0" smtClean="0">
                <a:solidFill>
                  <a:prstClr val="black"/>
                </a:solidFill>
                <a:latin typeface="Calibri"/>
                <a:cs typeface="+mn-cs"/>
              </a:rPr>
              <a:t>de la température</a:t>
            </a:r>
          </a:p>
          <a:p>
            <a:pPr marL="457200" lvl="1" indent="0">
              <a:buNone/>
            </a:pPr>
            <a:r>
              <a:rPr lang="fr-FR" sz="1800" i="1" dirty="0" smtClean="0">
                <a:solidFill>
                  <a:prstClr val="black"/>
                </a:solidFill>
                <a:latin typeface="Calibri"/>
                <a:cs typeface="+mn-cs"/>
              </a:rPr>
              <a:t>Caractéristiques directes, inverses, commutations, robustesse en régime extrême</a:t>
            </a:r>
            <a:r>
              <a:rPr lang="mr-IN" sz="1800" i="1" dirty="0" smtClean="0">
                <a:solidFill>
                  <a:prstClr val="black"/>
                </a:solidFill>
                <a:latin typeface="Calibri"/>
                <a:cs typeface="+mn-cs"/>
              </a:rPr>
              <a:t>…</a:t>
            </a:r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4172" y="5517232"/>
            <a:ext cx="2091613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sz="1400" i="1" dirty="0" smtClean="0"/>
              <a:t>Caractéristique IGBT</a:t>
            </a:r>
          </a:p>
          <a:p>
            <a:r>
              <a:rPr lang="pl-PL" sz="1400" i="1" dirty="0" smtClean="0"/>
              <a:t>[FS100R12PT4 INFINEON]</a:t>
            </a:r>
            <a:endParaRPr lang="fr-FR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5292080" y="4293096"/>
            <a:ext cx="3779912" cy="2108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/>
            <a:r>
              <a:rPr lang="fr-FR" b="1" dirty="0">
                <a:solidFill>
                  <a:schemeClr val="dk1"/>
                </a:solidFill>
              </a:rPr>
              <a:t>-&gt; </a:t>
            </a:r>
            <a:r>
              <a:rPr lang="fr-FR" b="1" dirty="0" smtClean="0">
                <a:solidFill>
                  <a:schemeClr val="dk1"/>
                </a:solidFill>
              </a:rPr>
              <a:t>Augmentation des </a:t>
            </a:r>
            <a:r>
              <a:rPr lang="fr-FR" b="1" dirty="0">
                <a:solidFill>
                  <a:schemeClr val="dk1"/>
                </a:solidFill>
              </a:rPr>
              <a:t>pertes </a:t>
            </a:r>
            <a:r>
              <a:rPr lang="fr-FR" b="1" dirty="0" smtClean="0">
                <a:solidFill>
                  <a:schemeClr val="dk1"/>
                </a:solidFill>
              </a:rPr>
              <a:t>dissipées</a:t>
            </a:r>
            <a:r>
              <a:rPr lang="fr-FR" b="1" dirty="0">
                <a:solidFill>
                  <a:schemeClr val="dk1"/>
                </a:solidFill>
              </a:rPr>
              <a:t/>
            </a:r>
            <a:br>
              <a:rPr lang="fr-FR" b="1" dirty="0">
                <a:solidFill>
                  <a:schemeClr val="dk1"/>
                </a:solidFill>
              </a:rPr>
            </a:br>
            <a:r>
              <a:rPr lang="fr-FR" b="1" dirty="0">
                <a:solidFill>
                  <a:schemeClr val="dk1"/>
                </a:solidFill>
              </a:rPr>
              <a:t>si la température </a:t>
            </a:r>
            <a:r>
              <a:rPr lang="fr-FR" b="1" dirty="0" smtClean="0">
                <a:solidFill>
                  <a:schemeClr val="dk1"/>
                </a:solidFill>
              </a:rPr>
              <a:t>augmente</a:t>
            </a:r>
          </a:p>
          <a:p>
            <a:pPr marL="3175"/>
            <a:endParaRPr lang="fr-FR" sz="1100" b="1" dirty="0"/>
          </a:p>
          <a:p>
            <a:pPr marL="3175"/>
            <a:r>
              <a:rPr lang="fr-FR" b="1" dirty="0" smtClean="0">
                <a:solidFill>
                  <a:schemeClr val="dk1"/>
                </a:solidFill>
              </a:rPr>
              <a:t>-&gt; Perte irréversible de la fonction</a:t>
            </a:r>
            <a:br>
              <a:rPr lang="fr-FR" b="1" dirty="0" smtClean="0">
                <a:solidFill>
                  <a:schemeClr val="dk1"/>
                </a:solidFill>
              </a:rPr>
            </a:br>
            <a:r>
              <a:rPr lang="fr-FR" b="1" dirty="0" smtClean="0">
                <a:solidFill>
                  <a:schemeClr val="dk1"/>
                </a:solidFill>
              </a:rPr>
              <a:t>si la température augmente trop !</a:t>
            </a:r>
            <a:endParaRPr lang="fr-FR" b="1" dirty="0">
              <a:solidFill>
                <a:schemeClr val="dk1"/>
              </a:solidFill>
            </a:endParaRPr>
          </a:p>
          <a:p>
            <a:pPr marL="3175"/>
            <a:endParaRPr lang="fr-FR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175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&gt; Des indicateurs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indirects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	de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la température</a:t>
            </a:r>
          </a:p>
        </p:txBody>
      </p:sp>
    </p:spTree>
    <p:extLst>
      <p:ext uri="{BB962C8B-B14F-4D97-AF65-F5344CB8AC3E}">
        <p14:creationId xmlns:p14="http://schemas.microsoft.com/office/powerpoint/2010/main" val="27212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 smtClean="0"/>
              <a:t>La température et ses variations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 smtClean="0"/>
              <a:t>Facteurs d’accélération qui affectent la fiabilité des convertisseurs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 smtClean="0"/>
              <a:t>L’usage (ou pas!) active les mécanismes d’endommagement</a:t>
            </a: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6732240" cy="3320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5736" y="4437112"/>
            <a:ext cx="1090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cap="all" dirty="0" smtClean="0"/>
              <a:t>[Wang_2012]</a:t>
            </a:r>
            <a:endParaRPr lang="fr-FR" sz="1200" cap="all" dirty="0"/>
          </a:p>
        </p:txBody>
      </p:sp>
    </p:spTree>
    <p:extLst>
      <p:ext uri="{BB962C8B-B14F-4D97-AF65-F5344CB8AC3E}">
        <p14:creationId xmlns:p14="http://schemas.microsoft.com/office/powerpoint/2010/main" val="11442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Prélude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fr-FR" dirty="0" smtClean="0"/>
              <a:t>L’électronique </a:t>
            </a:r>
            <a:r>
              <a:rPr lang="fr-FR" dirty="0"/>
              <a:t>de puissance </a:t>
            </a:r>
            <a:r>
              <a:rPr lang="fr-FR" dirty="0" smtClean="0"/>
              <a:t>une associée de l’énergie électrique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Pour quoi faire, avec quoi et comment faire au </a:t>
            </a:r>
            <a:r>
              <a:rPr lang="fr-FR" dirty="0" smtClean="0"/>
              <a:t>mieux</a:t>
            </a:r>
            <a:endParaRPr lang="fr-FR" dirty="0"/>
          </a:p>
          <a:p>
            <a:pPr marL="177800" indent="-165100">
              <a:spcBef>
                <a:spcPts val="1200"/>
              </a:spcBef>
            </a:pPr>
            <a:r>
              <a:rPr lang="fr-FR" dirty="0">
                <a:solidFill>
                  <a:srgbClr val="1F497D"/>
                </a:solidFill>
              </a:rPr>
              <a:t>Les performances des composants de puissance </a:t>
            </a:r>
            <a:r>
              <a:rPr lang="fr-FR" dirty="0" smtClean="0">
                <a:solidFill>
                  <a:srgbClr val="1F497D"/>
                </a:solidFill>
              </a:rPr>
              <a:t/>
            </a:r>
            <a:br>
              <a:rPr lang="fr-FR" dirty="0" smtClean="0">
                <a:solidFill>
                  <a:srgbClr val="1F497D"/>
                </a:solidFill>
              </a:rPr>
            </a:br>
            <a:r>
              <a:rPr lang="fr-FR" dirty="0" smtClean="0">
                <a:solidFill>
                  <a:srgbClr val="1F497D"/>
                </a:solidFill>
              </a:rPr>
              <a:t>sous réserve </a:t>
            </a:r>
            <a:r>
              <a:rPr lang="fr-FR" dirty="0">
                <a:solidFill>
                  <a:srgbClr val="1F497D"/>
                </a:solidFill>
              </a:rPr>
              <a:t>de quelques </a:t>
            </a:r>
            <a:r>
              <a:rPr lang="fr-FR" dirty="0" smtClean="0">
                <a:solidFill>
                  <a:srgbClr val="1F497D"/>
                </a:solidFill>
              </a:rPr>
              <a:t>concessions</a:t>
            </a:r>
            <a:endParaRPr lang="fr-FR" dirty="0">
              <a:solidFill>
                <a:srgbClr val="1F497D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dirty="0" smtClean="0"/>
              <a:t>Architecture, technologies et une bonne dose de savoir faire</a:t>
            </a:r>
            <a:br>
              <a:rPr lang="fr-FR" dirty="0" smtClean="0"/>
            </a:br>
            <a:r>
              <a:rPr lang="fr-FR" dirty="0" smtClean="0"/>
              <a:t> au service des performances, de la disponibilité et de la fiabilité 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Un </a:t>
            </a:r>
            <a:r>
              <a:rPr lang="fr-FR" dirty="0"/>
              <a:t>profil de </a:t>
            </a:r>
            <a:r>
              <a:rPr lang="fr-FR" dirty="0" smtClean="0"/>
              <a:t>mission synonyme de </a:t>
            </a:r>
            <a:r>
              <a:rPr lang="fr-FR" dirty="0"/>
              <a:t>contraintes </a:t>
            </a:r>
            <a:r>
              <a:rPr lang="fr-FR" dirty="0" smtClean="0"/>
              <a:t>complexes </a:t>
            </a:r>
            <a:br>
              <a:rPr lang="fr-FR" dirty="0" smtClean="0"/>
            </a:br>
            <a:r>
              <a:rPr lang="fr-FR" dirty="0" smtClean="0"/>
              <a:t>reportées vers des composants aux aptitudes remarquables</a:t>
            </a:r>
          </a:p>
          <a:p>
            <a:pPr marL="177800" lvl="0" indent="-165100">
              <a:spcBef>
                <a:spcPts val="1200"/>
              </a:spcBef>
            </a:pPr>
            <a:r>
              <a:rPr lang="fr-FR" dirty="0" smtClean="0">
                <a:solidFill>
                  <a:srgbClr val="1F497D"/>
                </a:solidFill>
              </a:rPr>
              <a:t>Des </a:t>
            </a:r>
            <a:r>
              <a:rPr lang="fr-FR" dirty="0">
                <a:solidFill>
                  <a:srgbClr val="1F497D"/>
                </a:solidFill>
              </a:rPr>
              <a:t>composants de </a:t>
            </a:r>
            <a:r>
              <a:rPr lang="fr-FR" dirty="0" smtClean="0">
                <a:solidFill>
                  <a:srgbClr val="1F497D"/>
                </a:solidFill>
              </a:rPr>
              <a:t>puissance </a:t>
            </a:r>
            <a:br>
              <a:rPr lang="fr-FR" dirty="0" smtClean="0">
                <a:solidFill>
                  <a:srgbClr val="1F497D"/>
                </a:solidFill>
              </a:rPr>
            </a:br>
            <a:r>
              <a:rPr lang="fr-FR" dirty="0" smtClean="0"/>
              <a:t>un usage qui les fatigue jusqu’à la défaillance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La température des composants,</a:t>
            </a:r>
            <a:br>
              <a:rPr lang="fr-FR" dirty="0"/>
            </a:br>
            <a:r>
              <a:rPr lang="fr-FR" dirty="0"/>
              <a:t> une grandeur physique aux multiples facettes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La gestion de la température, </a:t>
            </a:r>
            <a:br>
              <a:rPr lang="fr-FR" dirty="0"/>
            </a:br>
            <a:r>
              <a:rPr lang="fr-FR" dirty="0"/>
              <a:t>un des leviers pour améliorer les performances et la </a:t>
            </a:r>
            <a:r>
              <a:rPr lang="fr-FR" dirty="0" smtClean="0"/>
              <a:t>fiabilité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53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/>
              <a:t>La température et ses variations</a:t>
            </a:r>
            <a:br>
              <a:rPr lang="fr-FR" dirty="0"/>
            </a:br>
            <a:r>
              <a:rPr lang="fr-FR" sz="2400" b="0" i="1" dirty="0"/>
              <a:t>Facteurs d’accélération qui affectent la fiabilité des convertisseurs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/>
              <a:t>L’usage </a:t>
            </a:r>
            <a:r>
              <a:rPr lang="fr-FR" dirty="0" smtClean="0"/>
              <a:t>active les </a:t>
            </a:r>
            <a:r>
              <a:rPr lang="fr-FR" dirty="0"/>
              <a:t>mécanismes d’endommagement</a:t>
            </a:r>
          </a:p>
          <a:p>
            <a:pPr lvl="1"/>
            <a:r>
              <a:rPr lang="fr-FR" dirty="0" smtClean="0"/>
              <a:t>Des propriétés physiques et des lois de comportement complexes</a:t>
            </a:r>
          </a:p>
          <a:p>
            <a:pPr lvl="1"/>
            <a:r>
              <a:rPr lang="fr-FR" dirty="0" smtClean="0"/>
              <a:t>Des constantes de temps de </a:t>
            </a:r>
            <a:r>
              <a:rPr lang="fr-FR" dirty="0" err="1" smtClean="0"/>
              <a:t>qques</a:t>
            </a:r>
            <a:r>
              <a:rPr lang="fr-FR" dirty="0" smtClean="0"/>
              <a:t> µs à </a:t>
            </a:r>
            <a:r>
              <a:rPr lang="fr-FR" dirty="0" err="1" smtClean="0"/>
              <a:t>qques</a:t>
            </a:r>
            <a:r>
              <a:rPr lang="fr-FR" dirty="0" smtClean="0"/>
              <a:t> 10</a:t>
            </a:r>
            <a:r>
              <a:rPr lang="fr-FR" baseline="30000" dirty="0" smtClean="0"/>
              <a:t>aines</a:t>
            </a:r>
            <a:r>
              <a:rPr lang="fr-FR" dirty="0" smtClean="0"/>
              <a:t> minutes (des h)</a:t>
            </a:r>
          </a:p>
          <a:p>
            <a:pPr lvl="1"/>
            <a:r>
              <a:rPr lang="fr-FR" dirty="0" smtClean="0"/>
              <a:t>Assemblage de matériaux hétérogènes</a:t>
            </a:r>
          </a:p>
          <a:p>
            <a:pPr lvl="1"/>
            <a:r>
              <a:rPr lang="fr-FR" dirty="0" smtClean="0"/>
              <a:t>Rapport d’échelle de 1/100 000 (µm / dm)</a:t>
            </a: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240" y="3033533"/>
            <a:ext cx="3833233" cy="186246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>
            <a:off x="1140975" y="3753613"/>
            <a:ext cx="208823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539182"/>
            <a:ext cx="17914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dirty="0" smtClean="0"/>
              <a:t>Isolation électrique</a:t>
            </a:r>
            <a:endParaRPr lang="fr-FR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197" y="2636912"/>
            <a:ext cx="3971307" cy="2736304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 flipV="1">
            <a:off x="1907704" y="3753613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907704" y="3212976"/>
            <a:ext cx="0" cy="504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008" y="2704294"/>
            <a:ext cx="2215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u="sng" dirty="0" smtClean="0"/>
              <a:t>Contraintes</a:t>
            </a:r>
            <a:r>
              <a:rPr lang="fr-FR" sz="1600" dirty="0" smtClean="0"/>
              <a:t> :</a:t>
            </a:r>
          </a:p>
          <a:p>
            <a:r>
              <a:rPr lang="fr-FR" sz="1600" dirty="0" smtClean="0"/>
              <a:t>électriques, thermiques,</a:t>
            </a:r>
          </a:p>
          <a:p>
            <a:r>
              <a:rPr lang="fr-FR" sz="1600" dirty="0"/>
              <a:t>m</a:t>
            </a:r>
            <a:r>
              <a:rPr lang="fr-FR" sz="1600" dirty="0" smtClean="0"/>
              <a:t>écaniques,</a:t>
            </a:r>
            <a:r>
              <a:rPr lang="mr-IN" sz="1600" dirty="0" smtClean="0"/>
              <a:t>…</a:t>
            </a:r>
            <a:endParaRPr lang="fr-FR" sz="1600" dirty="0"/>
          </a:p>
        </p:txBody>
      </p:sp>
      <p:sp>
        <p:nvSpPr>
          <p:cNvPr id="24" name="Rectangle 23"/>
          <p:cNvSpPr/>
          <p:nvPr/>
        </p:nvSpPr>
        <p:spPr>
          <a:xfrm>
            <a:off x="72008" y="3891889"/>
            <a:ext cx="1835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smtClean="0"/>
              <a:t>Contraintes</a:t>
            </a:r>
            <a:r>
              <a:rPr lang="fr-FR" sz="1600" dirty="0" smtClean="0"/>
              <a:t> :</a:t>
            </a:r>
          </a:p>
          <a:p>
            <a:r>
              <a:rPr lang="fr-FR" sz="1600" dirty="0" smtClean="0"/>
              <a:t>thermiques, mécaniques,</a:t>
            </a:r>
            <a:r>
              <a:rPr lang="mr-IN" sz="1600" dirty="0" smtClean="0"/>
              <a:t>…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533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 smtClean="0"/>
              <a:t>La température et ses variations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 smtClean="0"/>
              <a:t>Facteurs d’accélération qui affectent la fiabilité des </a:t>
            </a:r>
            <a:r>
              <a:rPr lang="fr-FR" sz="2400" b="0" i="1" dirty="0"/>
              <a:t>convertisseurs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/>
              <a:t>L’usage active les mécanismes d’endommagement</a:t>
            </a:r>
          </a:p>
          <a:p>
            <a:pPr lvl="1"/>
            <a:r>
              <a:rPr lang="fr-FR" dirty="0"/>
              <a:t>Des propriétés physiques et des lois de comportement complexes</a:t>
            </a:r>
          </a:p>
          <a:p>
            <a:pPr lvl="1"/>
            <a:r>
              <a:rPr lang="fr-FR" dirty="0"/>
              <a:t>Des constantes de temps de </a:t>
            </a:r>
            <a:r>
              <a:rPr lang="fr-FR" dirty="0" err="1"/>
              <a:t>qques</a:t>
            </a:r>
            <a:r>
              <a:rPr lang="fr-FR" dirty="0"/>
              <a:t> µs à </a:t>
            </a:r>
            <a:r>
              <a:rPr lang="fr-FR" dirty="0" err="1"/>
              <a:t>qques</a:t>
            </a:r>
            <a:r>
              <a:rPr lang="fr-FR" dirty="0"/>
              <a:t> 10</a:t>
            </a:r>
            <a:r>
              <a:rPr lang="fr-FR" baseline="30000" dirty="0"/>
              <a:t>aines</a:t>
            </a:r>
            <a:r>
              <a:rPr lang="fr-FR" dirty="0"/>
              <a:t> minutes (des h)</a:t>
            </a:r>
          </a:p>
          <a:p>
            <a:pPr lvl="1"/>
            <a:r>
              <a:rPr lang="fr-FR" dirty="0"/>
              <a:t>Assemblage de matériaux hétérogènes</a:t>
            </a:r>
          </a:p>
          <a:p>
            <a:pPr lvl="1"/>
            <a:r>
              <a:rPr lang="fr-FR" dirty="0"/>
              <a:t>Rapport d’échelle de 1/100 000 (µm / dm)</a:t>
            </a: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240" y="3033533"/>
            <a:ext cx="3833233" cy="186246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>
            <a:off x="1140975" y="3753613"/>
            <a:ext cx="208823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907704" y="3212976"/>
            <a:ext cx="0" cy="504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907704" y="3753613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008" y="2704294"/>
            <a:ext cx="2215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u="sng" dirty="0" smtClean="0"/>
              <a:t>Contraintes</a:t>
            </a:r>
            <a:r>
              <a:rPr lang="fr-FR" sz="1600" dirty="0" smtClean="0"/>
              <a:t> :</a:t>
            </a:r>
          </a:p>
          <a:p>
            <a:r>
              <a:rPr lang="fr-FR" sz="1600" dirty="0" smtClean="0"/>
              <a:t>électriques, thermiques,</a:t>
            </a:r>
          </a:p>
          <a:p>
            <a:r>
              <a:rPr lang="fr-FR" sz="1600" dirty="0"/>
              <a:t>m</a:t>
            </a:r>
            <a:r>
              <a:rPr lang="fr-FR" sz="1600" dirty="0" smtClean="0"/>
              <a:t>écaniques,</a:t>
            </a:r>
            <a:r>
              <a:rPr lang="mr-IN" sz="1600" dirty="0" smtClean="0"/>
              <a:t>…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72008" y="3891889"/>
            <a:ext cx="1835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smtClean="0"/>
              <a:t>Contraintes</a:t>
            </a:r>
            <a:r>
              <a:rPr lang="fr-FR" sz="1600" dirty="0" smtClean="0"/>
              <a:t> :</a:t>
            </a:r>
          </a:p>
          <a:p>
            <a:r>
              <a:rPr lang="fr-FR" sz="1600" dirty="0" smtClean="0"/>
              <a:t>thermiques, mécaniques,</a:t>
            </a:r>
            <a:r>
              <a:rPr lang="mr-IN" sz="1600" dirty="0" smtClean="0"/>
              <a:t>…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0" y="3539182"/>
            <a:ext cx="179147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dirty="0" smtClean="0"/>
              <a:t>Isolation électrique</a:t>
            </a:r>
            <a:endParaRPr lang="fr-FR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197" y="2636912"/>
            <a:ext cx="3971307" cy="273630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627861"/>
            <a:ext cx="3672408" cy="22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3"/>
          <p:cNvSpPr txBox="1">
            <a:spLocks noChangeArrowheads="1"/>
          </p:cNvSpPr>
          <p:nvPr/>
        </p:nvSpPr>
        <p:spPr bwMode="auto">
          <a:xfrm>
            <a:off x="899592" y="5420617"/>
            <a:ext cx="42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3200" dirty="0">
                <a:solidFill>
                  <a:srgbClr val="FF0000"/>
                </a:solidFill>
                <a:latin typeface="Arial" charset="0"/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0152" y="5589240"/>
            <a:ext cx="32038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/>
            <a:r>
              <a:rPr lang="fr-FR" b="1" dirty="0" smtClean="0">
                <a:solidFill>
                  <a:schemeClr val="dk1"/>
                </a:solidFill>
              </a:rPr>
              <a:t>Des modes d’endommagement</a:t>
            </a:r>
          </a:p>
          <a:p>
            <a:pPr marL="3175"/>
            <a:r>
              <a:rPr lang="fr-FR" b="1" dirty="0"/>
              <a:t>	</a:t>
            </a:r>
            <a:r>
              <a:rPr lang="fr-FR" b="1" dirty="0" smtClean="0">
                <a:sym typeface="Wingdings"/>
              </a:rPr>
              <a:t> </a:t>
            </a:r>
            <a:r>
              <a:rPr lang="fr-FR" b="1" dirty="0" smtClean="0"/>
              <a:t>Défaillances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lèche droite rayée 1"/>
          <p:cNvSpPr/>
          <p:nvPr/>
        </p:nvSpPr>
        <p:spPr>
          <a:xfrm>
            <a:off x="5148064" y="5733256"/>
            <a:ext cx="792088" cy="432048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3600" b="1" dirty="0" smtClean="0"/>
              <a:t>=</a:t>
            </a:r>
            <a:endParaRPr lang="fr-FR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5039544" y="6237312"/>
            <a:ext cx="3060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Notamment des contraintes</a:t>
            </a:r>
          </a:p>
          <a:p>
            <a:pPr algn="r"/>
            <a:r>
              <a:rPr lang="fr-FR" b="1" dirty="0" smtClean="0"/>
              <a:t>thermomécaniques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4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 smtClean="0"/>
              <a:t>La température et ses variations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/>
              <a:t>Facteurs d’accélération qui affectent la fiabilité des convertisseurs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/>
              <a:t>L’usage </a:t>
            </a:r>
            <a:r>
              <a:rPr lang="fr-FR" dirty="0" smtClean="0"/>
              <a:t>active </a:t>
            </a:r>
            <a:r>
              <a:rPr lang="fr-FR" dirty="0"/>
              <a:t>les mécanismes d’endommagement</a:t>
            </a:r>
          </a:p>
          <a:p>
            <a:pPr lvl="1"/>
            <a:r>
              <a:rPr lang="fr-FR" dirty="0" smtClean="0">
                <a:solidFill>
                  <a:srgbClr val="4F81BD"/>
                </a:solidFill>
              </a:rPr>
              <a:t>Un profil de mission 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rgbClr val="4F81BD"/>
                </a:solidFill>
              </a:rPr>
              <a:t>=&gt; Une distribution spatiale et temporelle des contraintes</a:t>
            </a:r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996952"/>
            <a:ext cx="4602139" cy="3560013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" y="2021043"/>
            <a:ext cx="3672408" cy="22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èche droite rayée 15"/>
          <p:cNvSpPr/>
          <p:nvPr/>
        </p:nvSpPr>
        <p:spPr>
          <a:xfrm>
            <a:off x="3707904" y="3068960"/>
            <a:ext cx="792088" cy="432048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fr-FR" sz="3600" b="1" dirty="0" smtClean="0"/>
              <a:t>=</a:t>
            </a:r>
            <a:endParaRPr lang="fr-FR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7020272" y="4221088"/>
            <a:ext cx="1392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cap="all" dirty="0" smtClean="0"/>
              <a:t>[Herold_2016]</a:t>
            </a:r>
            <a:endParaRPr lang="fr-FR" sz="1400" i="1" cap="all" dirty="0"/>
          </a:p>
        </p:txBody>
      </p:sp>
    </p:spTree>
    <p:extLst>
      <p:ext uri="{BB962C8B-B14F-4D97-AF65-F5344CB8AC3E}">
        <p14:creationId xmlns:p14="http://schemas.microsoft.com/office/powerpoint/2010/main" val="22079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 smtClean="0"/>
              <a:t>La température et ses variations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/>
              <a:t>Facteurs d’accélération qui affectent la fiabilité des convertisseurs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 smtClean="0"/>
              <a:t>MTBF = F(</a:t>
            </a:r>
            <a:r>
              <a:rPr lang="fr-FR" dirty="0" err="1" smtClean="0"/>
              <a:t>ΔT</a:t>
            </a:r>
            <a:r>
              <a:rPr lang="fr-FR" baseline="-25000" dirty="0" err="1" smtClean="0"/>
              <a:t>puce</a:t>
            </a:r>
            <a:r>
              <a:rPr lang="fr-FR" dirty="0" smtClean="0"/>
              <a:t>, &lt;</a:t>
            </a:r>
            <a:r>
              <a:rPr lang="fr-FR" dirty="0" err="1" smtClean="0"/>
              <a:t>T</a:t>
            </a:r>
            <a:r>
              <a:rPr lang="fr-FR" baseline="-25000" dirty="0" err="1" smtClean="0"/>
              <a:t>puce</a:t>
            </a:r>
            <a:r>
              <a:rPr lang="fr-FR" dirty="0" smtClean="0"/>
              <a:t>&gt;)</a:t>
            </a:r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4620990" cy="316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576" y="3212976"/>
            <a:ext cx="1546768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sz="1200" i="1" dirty="0" smtClean="0"/>
              <a:t>[</a:t>
            </a:r>
            <a:r>
              <a:rPr lang="fr-FR" sz="1200" i="1" cap="all" dirty="0" smtClean="0"/>
              <a:t>Junghaenel_2017</a:t>
            </a:r>
            <a:r>
              <a:rPr lang="fr-FR" sz="1200" i="1" dirty="0" smtClean="0"/>
              <a:t>]</a:t>
            </a:r>
            <a:endParaRPr lang="fr-FR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827584" y="5942688"/>
            <a:ext cx="7200800" cy="7986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>
              <a:lnSpc>
                <a:spcPct val="130000"/>
              </a:lnSpc>
            </a:pPr>
            <a:r>
              <a:rPr lang="fr-FR" b="1" dirty="0" smtClean="0">
                <a:solidFill>
                  <a:schemeClr val="dk1"/>
                </a:solidFill>
              </a:rPr>
              <a:t>Le </a:t>
            </a:r>
            <a:r>
              <a:rPr lang="fr-FR" b="1" dirty="0" smtClean="0"/>
              <a:t>facteur </a:t>
            </a:r>
            <a:r>
              <a:rPr lang="fr-FR" b="1" dirty="0" err="1" smtClean="0"/>
              <a:t>Δt</a:t>
            </a:r>
            <a:r>
              <a:rPr lang="fr-FR" b="1" baseline="-25000" dirty="0" err="1" smtClean="0"/>
              <a:t>puce</a:t>
            </a:r>
            <a:r>
              <a:rPr lang="fr-FR" b="1" dirty="0" smtClean="0"/>
              <a:t> augmenté de 20K à haute température</a:t>
            </a:r>
          </a:p>
          <a:p>
            <a:pPr marL="3175" algn="r">
              <a:lnSpc>
                <a:spcPct val="130000"/>
              </a:lnSpc>
            </a:pPr>
            <a:r>
              <a:rPr lang="fr-FR" b="1" dirty="0" smtClean="0">
                <a:sym typeface="Wingdings"/>
              </a:rPr>
              <a:t>En fonction du mode d’endommagement  </a:t>
            </a:r>
            <a:r>
              <a:rPr lang="fr-FR" b="1" dirty="0" smtClean="0">
                <a:solidFill>
                  <a:schemeClr val="dk1"/>
                </a:solidFill>
              </a:rPr>
              <a:t>Durée de vie divisée par 10</a:t>
            </a:r>
          </a:p>
        </p:txBody>
      </p:sp>
      <p:sp>
        <p:nvSpPr>
          <p:cNvPr id="11" name="Flèche courbée vers la droite 10"/>
          <p:cNvSpPr/>
          <p:nvPr/>
        </p:nvSpPr>
        <p:spPr>
          <a:xfrm>
            <a:off x="251520" y="5733256"/>
            <a:ext cx="457971" cy="4320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 smtClean="0"/>
              <a:t>La température et ses variations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/>
              <a:t>Facteurs d’accélération qui affectent la fiabilité des convertisseurs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 smtClean="0"/>
              <a:t>MTBF = F(</a:t>
            </a:r>
            <a:r>
              <a:rPr lang="fr-FR" dirty="0" err="1" smtClean="0"/>
              <a:t>ΔT</a:t>
            </a:r>
            <a:r>
              <a:rPr lang="fr-FR" baseline="-25000" dirty="0" err="1" smtClean="0"/>
              <a:t>puce</a:t>
            </a:r>
            <a:r>
              <a:rPr lang="fr-FR" dirty="0" smtClean="0"/>
              <a:t>, &lt;</a:t>
            </a:r>
            <a:r>
              <a:rPr lang="fr-FR" dirty="0" err="1" smtClean="0"/>
              <a:t>T</a:t>
            </a:r>
            <a:r>
              <a:rPr lang="fr-FR" baseline="-25000" dirty="0" err="1" smtClean="0"/>
              <a:t>puce</a:t>
            </a:r>
            <a:r>
              <a:rPr lang="fr-FR" dirty="0" smtClean="0"/>
              <a:t>&gt;, </a:t>
            </a:r>
            <a:r>
              <a:rPr lang="fr-FR" dirty="0" err="1" smtClean="0"/>
              <a:t>T</a:t>
            </a:r>
            <a:r>
              <a:rPr lang="fr-FR" baseline="-25000" dirty="0" err="1" smtClean="0"/>
              <a:t>boîtier</a:t>
            </a:r>
            <a:r>
              <a:rPr lang="fr-FR" dirty="0" smtClean="0"/>
              <a:t>)</a:t>
            </a:r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4620990" cy="3168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3212976"/>
            <a:ext cx="1546768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sz="1200" i="1" dirty="0" smtClean="0"/>
              <a:t>[</a:t>
            </a:r>
            <a:r>
              <a:rPr lang="fr-FR" sz="1200" i="1" cap="all" dirty="0" smtClean="0"/>
              <a:t>Junghaenel_2017</a:t>
            </a:r>
            <a:r>
              <a:rPr lang="fr-FR" sz="1200" i="1" dirty="0" smtClean="0"/>
              <a:t>]</a:t>
            </a:r>
            <a:endParaRPr lang="fr-FR" sz="12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7" y="2564904"/>
            <a:ext cx="4176464" cy="3174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1800" y="4365104"/>
            <a:ext cx="1090037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sz="1200" cap="all" dirty="0" smtClean="0"/>
              <a:t>[Wang_2012]</a:t>
            </a:r>
            <a:endParaRPr lang="fr-FR" sz="1200" cap="all" dirty="0"/>
          </a:p>
        </p:txBody>
      </p:sp>
      <p:sp>
        <p:nvSpPr>
          <p:cNvPr id="11" name="Rectangle 10"/>
          <p:cNvSpPr/>
          <p:nvPr/>
        </p:nvSpPr>
        <p:spPr>
          <a:xfrm>
            <a:off x="827584" y="5942688"/>
            <a:ext cx="7200800" cy="7986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>
              <a:lnSpc>
                <a:spcPct val="130000"/>
              </a:lnSpc>
            </a:pPr>
            <a:r>
              <a:rPr lang="fr-FR" b="1" dirty="0" smtClean="0">
                <a:solidFill>
                  <a:schemeClr val="dk1"/>
                </a:solidFill>
              </a:rPr>
              <a:t>Le </a:t>
            </a:r>
            <a:r>
              <a:rPr lang="fr-FR" b="1" dirty="0" smtClean="0"/>
              <a:t>facteur </a:t>
            </a:r>
            <a:r>
              <a:rPr lang="fr-FR" b="1" dirty="0" err="1" smtClean="0"/>
              <a:t>Δt</a:t>
            </a:r>
            <a:r>
              <a:rPr lang="fr-FR" b="1" baseline="-25000" dirty="0" err="1" smtClean="0"/>
              <a:t>puce</a:t>
            </a:r>
            <a:r>
              <a:rPr lang="fr-FR" b="1" dirty="0" smtClean="0"/>
              <a:t> augmenté de 20K à haute température</a:t>
            </a:r>
          </a:p>
          <a:p>
            <a:pPr marL="3175" algn="r">
              <a:lnSpc>
                <a:spcPct val="130000"/>
              </a:lnSpc>
            </a:pPr>
            <a:r>
              <a:rPr lang="fr-FR" b="1" dirty="0" smtClean="0">
                <a:sym typeface="Wingdings"/>
              </a:rPr>
              <a:t>En fonction du mode d’endommagement  </a:t>
            </a:r>
            <a:r>
              <a:rPr lang="fr-FR" b="1" dirty="0" smtClean="0">
                <a:solidFill>
                  <a:schemeClr val="dk1"/>
                </a:solidFill>
              </a:rPr>
              <a:t>Durée de vie divisée par 10</a:t>
            </a:r>
          </a:p>
        </p:txBody>
      </p:sp>
      <p:sp>
        <p:nvSpPr>
          <p:cNvPr id="12" name="Flèche courbée vers la droite 11"/>
          <p:cNvSpPr/>
          <p:nvPr/>
        </p:nvSpPr>
        <p:spPr>
          <a:xfrm>
            <a:off x="251520" y="5733256"/>
            <a:ext cx="457971" cy="4320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 smtClean="0"/>
              <a:t>La température et ses variations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/>
              <a:t>Facteurs d’accélération qui affectent la fiabilité des convertisseurs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 smtClean="0"/>
              <a:t>MTBF = F(</a:t>
            </a:r>
            <a:r>
              <a:rPr lang="fr-FR" dirty="0" err="1" smtClean="0"/>
              <a:t>ΔT</a:t>
            </a:r>
            <a:r>
              <a:rPr lang="fr-FR" baseline="-25000" dirty="0" err="1" smtClean="0"/>
              <a:t>puce</a:t>
            </a:r>
            <a:r>
              <a:rPr lang="fr-FR" dirty="0" smtClean="0"/>
              <a:t>, &lt;</a:t>
            </a:r>
            <a:r>
              <a:rPr lang="fr-FR" dirty="0" err="1" smtClean="0"/>
              <a:t>T</a:t>
            </a:r>
            <a:r>
              <a:rPr lang="fr-FR" baseline="-25000" dirty="0" err="1" smtClean="0"/>
              <a:t>puce</a:t>
            </a:r>
            <a:r>
              <a:rPr lang="fr-FR" dirty="0" smtClean="0"/>
              <a:t>&gt;, </a:t>
            </a:r>
            <a:r>
              <a:rPr lang="fr-FR" dirty="0" err="1" smtClean="0"/>
              <a:t>T</a:t>
            </a:r>
            <a:r>
              <a:rPr lang="fr-FR" baseline="-25000" dirty="0" err="1" smtClean="0"/>
              <a:t>boîtier</a:t>
            </a:r>
            <a:r>
              <a:rPr lang="fr-FR" baseline="-25000" dirty="0" smtClean="0"/>
              <a:t>, </a:t>
            </a:r>
            <a:r>
              <a:rPr lang="fr-FR" dirty="0" err="1" smtClean="0"/>
              <a:t>t</a:t>
            </a:r>
            <a:r>
              <a:rPr lang="fr-FR" baseline="-25000" dirty="0" err="1" smtClean="0"/>
              <a:t>ΔTpuce</a:t>
            </a:r>
            <a:r>
              <a:rPr lang="fr-FR" dirty="0" smtClean="0"/>
              <a:t>)</a:t>
            </a:r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4620990" cy="3168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3212976"/>
            <a:ext cx="1546768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sz="1200" i="1" dirty="0" smtClean="0"/>
              <a:t>[</a:t>
            </a:r>
            <a:r>
              <a:rPr lang="fr-FR" sz="1200" i="1" cap="all" dirty="0" smtClean="0"/>
              <a:t>Junghaenel_2017</a:t>
            </a:r>
            <a:r>
              <a:rPr lang="fr-FR" sz="1200" i="1" dirty="0" smtClean="0"/>
              <a:t>]</a:t>
            </a:r>
            <a:endParaRPr lang="fr-FR" sz="1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7" y="2564904"/>
            <a:ext cx="4176464" cy="31749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537" y="1772816"/>
            <a:ext cx="2952327" cy="21248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789040"/>
            <a:ext cx="4139952" cy="20994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80112" y="3717032"/>
            <a:ext cx="1019355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sz="1200" i="1" dirty="0" smtClean="0"/>
              <a:t>[</a:t>
            </a:r>
            <a:r>
              <a:rPr lang="fr-FR" sz="1200" i="1" cap="all" dirty="0" smtClean="0"/>
              <a:t>CHOI_2016</a:t>
            </a:r>
            <a:r>
              <a:rPr lang="fr-FR" sz="1200" i="1" dirty="0" smtClean="0"/>
              <a:t>]</a:t>
            </a:r>
            <a:endParaRPr lang="fr-FR" sz="1200" i="1" dirty="0"/>
          </a:p>
        </p:txBody>
      </p:sp>
      <p:sp>
        <p:nvSpPr>
          <p:cNvPr id="12" name="Rectangle 11"/>
          <p:cNvSpPr/>
          <p:nvPr/>
        </p:nvSpPr>
        <p:spPr>
          <a:xfrm>
            <a:off x="2771800" y="4365104"/>
            <a:ext cx="1090037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sz="1200" cap="all" dirty="0" smtClean="0"/>
              <a:t>[Wang_2012]</a:t>
            </a:r>
            <a:endParaRPr lang="fr-FR" sz="1200" cap="all" dirty="0"/>
          </a:p>
        </p:txBody>
      </p:sp>
      <p:sp>
        <p:nvSpPr>
          <p:cNvPr id="15" name="Rectangle 14"/>
          <p:cNvSpPr/>
          <p:nvPr/>
        </p:nvSpPr>
        <p:spPr>
          <a:xfrm>
            <a:off x="827584" y="5942688"/>
            <a:ext cx="7200800" cy="7986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>
              <a:lnSpc>
                <a:spcPct val="130000"/>
              </a:lnSpc>
            </a:pPr>
            <a:r>
              <a:rPr lang="fr-FR" b="1" dirty="0" smtClean="0">
                <a:solidFill>
                  <a:schemeClr val="dk1"/>
                </a:solidFill>
              </a:rPr>
              <a:t>Le </a:t>
            </a:r>
            <a:r>
              <a:rPr lang="fr-FR" b="1" dirty="0" smtClean="0"/>
              <a:t>facteur </a:t>
            </a:r>
            <a:r>
              <a:rPr lang="fr-FR" b="1" dirty="0" err="1" smtClean="0"/>
              <a:t>Δt</a:t>
            </a:r>
            <a:r>
              <a:rPr lang="fr-FR" b="1" baseline="-25000" dirty="0" err="1" smtClean="0"/>
              <a:t>puce</a:t>
            </a:r>
            <a:r>
              <a:rPr lang="fr-FR" b="1" dirty="0" smtClean="0"/>
              <a:t> augmenté de 20K à haute température</a:t>
            </a:r>
          </a:p>
          <a:p>
            <a:pPr marL="3175" algn="r">
              <a:lnSpc>
                <a:spcPct val="130000"/>
              </a:lnSpc>
            </a:pPr>
            <a:r>
              <a:rPr lang="fr-FR" b="1" dirty="0" smtClean="0">
                <a:sym typeface="Wingdings"/>
              </a:rPr>
              <a:t>En fonction du mode d’endommagement  </a:t>
            </a:r>
            <a:r>
              <a:rPr lang="fr-FR" b="1" dirty="0" smtClean="0">
                <a:solidFill>
                  <a:schemeClr val="dk1"/>
                </a:solidFill>
              </a:rPr>
              <a:t>Durée de vie divisée par 10</a:t>
            </a:r>
          </a:p>
        </p:txBody>
      </p:sp>
      <p:sp>
        <p:nvSpPr>
          <p:cNvPr id="16" name="Flèche courbée vers la droite 15"/>
          <p:cNvSpPr/>
          <p:nvPr/>
        </p:nvSpPr>
        <p:spPr>
          <a:xfrm>
            <a:off x="251520" y="5733256"/>
            <a:ext cx="457971" cy="4320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 smtClean="0"/>
              <a:t>Les besoins de ruptures technologiques 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 smtClean="0"/>
              <a:t>Un système de refroidissement performant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 smtClean="0"/>
              <a:t>Réviser le modèle d’intégration de l’électronique de puissance</a:t>
            </a:r>
          </a:p>
          <a:p>
            <a:pPr lvl="1"/>
            <a:r>
              <a:rPr lang="fr-FR" dirty="0" smtClean="0"/>
              <a:t>Des besoins d’une meilleure distribution des contraintes</a:t>
            </a:r>
          </a:p>
          <a:p>
            <a:pPr lvl="1"/>
            <a:r>
              <a:rPr lang="fr-FR" dirty="0" smtClean="0"/>
              <a:t>Des parties actives plus petites (du cm</a:t>
            </a:r>
            <a:r>
              <a:rPr lang="fr-FR" baseline="30000" dirty="0" smtClean="0"/>
              <a:t>2</a:t>
            </a:r>
            <a:r>
              <a:rPr lang="fr-FR" dirty="0" smtClean="0"/>
              <a:t> -&gt; mm</a:t>
            </a:r>
            <a:r>
              <a:rPr lang="fr-FR" baseline="30000" dirty="0" smtClean="0"/>
              <a:t>2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Des besoins d’une meilleure </a:t>
            </a:r>
            <a:r>
              <a:rPr lang="fr-FR" dirty="0"/>
              <a:t>isolation </a:t>
            </a:r>
            <a:r>
              <a:rPr lang="fr-FR" dirty="0" smtClean="0"/>
              <a:t>électrique</a:t>
            </a:r>
          </a:p>
          <a:p>
            <a:pPr lvl="1"/>
            <a:r>
              <a:rPr lang="fr-FR" dirty="0" smtClean="0"/>
              <a:t>Des cellules de commutation plus compactes </a:t>
            </a: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2588973"/>
            <a:ext cx="5976664" cy="22081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20072" y="2924944"/>
            <a:ext cx="1214495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sz="1200" i="1" cap="all" dirty="0" smtClean="0"/>
              <a:t>[Schmid_2017]</a:t>
            </a:r>
            <a:endParaRPr lang="fr-FR" sz="1200" i="1" cap="all" dirty="0"/>
          </a:p>
        </p:txBody>
      </p:sp>
      <p:grpSp>
        <p:nvGrpSpPr>
          <p:cNvPr id="10" name="Grouper 9"/>
          <p:cNvGrpSpPr/>
          <p:nvPr/>
        </p:nvGrpSpPr>
        <p:grpSpPr>
          <a:xfrm>
            <a:off x="5386032" y="4945959"/>
            <a:ext cx="3506447" cy="1507377"/>
            <a:chOff x="3923928" y="4509120"/>
            <a:chExt cx="4899903" cy="210640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928" y="4509120"/>
              <a:ext cx="4899903" cy="210640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211960" y="6309320"/>
              <a:ext cx="11093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i="1" dirty="0" smtClean="0"/>
                <a:t>[FAVRE_2017]</a:t>
              </a:r>
              <a:endParaRPr lang="fr-FR" sz="1200" i="1" dirty="0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919280"/>
            <a:ext cx="3744416" cy="1847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95936" y="6165304"/>
            <a:ext cx="877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[YU_2017]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6378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fr-FR" dirty="0" smtClean="0"/>
              <a:t>Les besoins de ruptures technologiques 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/>
              <a:t>Un système de refroidissement </a:t>
            </a:r>
            <a:r>
              <a:rPr lang="fr-FR" sz="2400" b="0" i="1" dirty="0" smtClean="0"/>
              <a:t>performant et adapté</a:t>
            </a:r>
            <a:r>
              <a:rPr lang="mr-IN" sz="2400" b="0" i="1" dirty="0" smtClean="0"/>
              <a:t>…</a:t>
            </a:r>
            <a:r>
              <a:rPr lang="fr-FR" sz="2400" b="0" i="1" dirty="0" smtClean="0"/>
              <a:t> adaptatif !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96144"/>
          </a:xfrm>
        </p:spPr>
        <p:txBody>
          <a:bodyPr>
            <a:noAutofit/>
          </a:bodyPr>
          <a:lstStyle/>
          <a:p>
            <a:r>
              <a:rPr lang="fr-FR" dirty="0" smtClean="0"/>
              <a:t>Et si un meilleur contrôle de la température permettait </a:t>
            </a:r>
          </a:p>
          <a:p>
            <a:pPr lvl="1"/>
            <a:r>
              <a:rPr lang="fr-FR" dirty="0" smtClean="0"/>
              <a:t>D’améliorer les performances</a:t>
            </a:r>
          </a:p>
          <a:p>
            <a:pPr lvl="1"/>
            <a:r>
              <a:rPr lang="fr-FR" dirty="0" smtClean="0"/>
              <a:t>D’améliorer la robustesse et la fiabilité</a:t>
            </a:r>
          </a:p>
          <a:p>
            <a:pPr marL="457200" lvl="1" indent="0">
              <a:buNone/>
            </a:pPr>
            <a:r>
              <a:rPr lang="fr-FR" dirty="0" smtClean="0"/>
              <a:t>et si</a:t>
            </a:r>
            <a:r>
              <a:rPr lang="mr-IN" dirty="0" smtClean="0"/>
              <a:t>…</a:t>
            </a:r>
            <a:endParaRPr lang="fr-FR" dirty="0" smtClean="0"/>
          </a:p>
          <a:p>
            <a:pPr marL="457200" lvl="1" indent="0">
              <a:buNone/>
            </a:pPr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sz="1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lvl="1"/>
            <a:endParaRPr lang="fr-FR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9660" y="4869160"/>
            <a:ext cx="2654340" cy="15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208971" cy="13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0938" y="3212976"/>
            <a:ext cx="2686787" cy="15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372200" y="2708920"/>
            <a:ext cx="27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1200" dirty="0" smtClean="0"/>
              <a:t>IGBT-Diode 3300V-1200A (Format A5)</a:t>
            </a:r>
          </a:p>
          <a:p>
            <a:r>
              <a:rPr lang="fr-FR" sz="1200" dirty="0" smtClean="0"/>
              <a:t>24 </a:t>
            </a:r>
            <a:r>
              <a:rPr lang="fr-FR" sz="1200" dirty="0" err="1" smtClean="0"/>
              <a:t>IGBTs</a:t>
            </a:r>
            <a:r>
              <a:rPr lang="fr-FR" sz="1200" dirty="0" smtClean="0"/>
              <a:t> en // + 12 Diodes en //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420888"/>
            <a:ext cx="5394176" cy="40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79512" y="1412776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Merci aux sources bibliographiques pour l’illustrations de mes propos,</a:t>
            </a:r>
          </a:p>
          <a:p>
            <a:endParaRPr lang="fr-FR" b="1" dirty="0" smtClean="0"/>
          </a:p>
          <a:p>
            <a:r>
              <a:rPr lang="fr-FR" b="1" dirty="0" smtClean="0"/>
              <a:t>aux contributeurs du </a:t>
            </a:r>
            <a:r>
              <a:rPr lang="fr-FR" b="1" dirty="0" err="1" smtClean="0"/>
              <a:t>GdR</a:t>
            </a:r>
            <a:r>
              <a:rPr lang="fr-FR" b="1" dirty="0" smtClean="0"/>
              <a:t> SEEDS </a:t>
            </a:r>
            <a:br>
              <a:rPr lang="fr-FR" b="1" dirty="0" smtClean="0"/>
            </a:br>
            <a:endParaRPr lang="fr-FR" b="1" dirty="0" smtClean="0"/>
          </a:p>
          <a:p>
            <a:r>
              <a:rPr lang="fr-FR" b="1" dirty="0" smtClean="0"/>
              <a:t>et particulièrement aux membres des groupes de travail</a:t>
            </a:r>
          </a:p>
          <a:p>
            <a:r>
              <a:rPr lang="fr-FR" dirty="0"/>
              <a:t> </a:t>
            </a:r>
            <a:r>
              <a:rPr lang="fr-FR" dirty="0" smtClean="0"/>
              <a:t>- GT </a:t>
            </a:r>
            <a:r>
              <a:rPr lang="fr-FR" dirty="0" err="1" smtClean="0"/>
              <a:t>FiabSurf</a:t>
            </a:r>
            <a:r>
              <a:rPr lang="fr-FR" dirty="0" smtClean="0"/>
              <a:t> </a:t>
            </a:r>
            <a:r>
              <a:rPr lang="fr-FR" dirty="0" err="1" smtClean="0"/>
              <a:t>coanimé</a:t>
            </a:r>
            <a:r>
              <a:rPr lang="fr-FR" dirty="0" smtClean="0"/>
              <a:t> </a:t>
            </a:r>
            <a:r>
              <a:rPr lang="fr-FR" dirty="0"/>
              <a:t>par M</a:t>
            </a:r>
            <a:r>
              <a:rPr lang="fr-FR" baseline="30000" dirty="0"/>
              <a:t>me</a:t>
            </a:r>
            <a:r>
              <a:rPr lang="fr-FR" dirty="0"/>
              <a:t> </a:t>
            </a:r>
            <a:r>
              <a:rPr lang="fr-FR" dirty="0" err="1" smtClean="0"/>
              <a:t>Mounira</a:t>
            </a:r>
            <a:r>
              <a:rPr lang="fr-FR" dirty="0" smtClean="0"/>
              <a:t> BERKANI </a:t>
            </a:r>
            <a:r>
              <a:rPr lang="fr-FR" dirty="0"/>
              <a:t>et M </a:t>
            </a:r>
            <a:r>
              <a:rPr lang="fr-FR" dirty="0" smtClean="0"/>
              <a:t>Arnaud </a:t>
            </a:r>
            <a:r>
              <a:rPr lang="fr-FR" cap="all" dirty="0" smtClean="0"/>
              <a:t>Gaillard</a:t>
            </a:r>
          </a:p>
          <a:p>
            <a:r>
              <a:rPr lang="fr-FR" dirty="0"/>
              <a:t>	</a:t>
            </a:r>
            <a:r>
              <a:rPr lang="fr-FR" dirty="0" smtClean="0"/>
              <a:t>De la physique de la défaillance à la sureté de fonctionnement des convertisseurs</a:t>
            </a:r>
          </a:p>
          <a:p>
            <a:endParaRPr lang="fr-FR" dirty="0" smtClean="0"/>
          </a:p>
          <a:p>
            <a:r>
              <a:rPr lang="fr-FR" dirty="0" smtClean="0"/>
              <a:t>- GT Intégration </a:t>
            </a:r>
            <a:r>
              <a:rPr lang="fr-FR" dirty="0" err="1"/>
              <a:t>c</a:t>
            </a:r>
            <a:r>
              <a:rPr lang="fr-FR" dirty="0" err="1" smtClean="0"/>
              <a:t>oanimé</a:t>
            </a:r>
            <a:r>
              <a:rPr lang="fr-FR" dirty="0" smtClean="0"/>
              <a:t> </a:t>
            </a:r>
            <a:r>
              <a:rPr lang="fr-FR" dirty="0"/>
              <a:t>par </a:t>
            </a:r>
            <a:r>
              <a:rPr lang="fr-FR" dirty="0" smtClean="0"/>
              <a:t>M </a:t>
            </a:r>
            <a:r>
              <a:rPr lang="fr-FR" dirty="0"/>
              <a:t>Cyril </a:t>
            </a:r>
            <a:r>
              <a:rPr lang="fr-FR" dirty="0" smtClean="0"/>
              <a:t>BUTTAY et M Denis LABROUSE</a:t>
            </a:r>
          </a:p>
          <a:p>
            <a:r>
              <a:rPr lang="fr-FR" dirty="0"/>
              <a:t>	</a:t>
            </a:r>
            <a:r>
              <a:rPr lang="fr-FR" dirty="0" smtClean="0"/>
              <a:t>Vers une intégration de nouvelle génération dans PCB</a:t>
            </a:r>
          </a:p>
          <a:p>
            <a:endParaRPr lang="fr-FR" dirty="0" smtClean="0"/>
          </a:p>
          <a:p>
            <a:r>
              <a:rPr lang="fr-FR" dirty="0" smtClean="0"/>
              <a:t>- GT Driver </a:t>
            </a:r>
            <a:r>
              <a:rPr lang="fr-FR" dirty="0" err="1" smtClean="0"/>
              <a:t>coanimé</a:t>
            </a:r>
            <a:r>
              <a:rPr lang="fr-FR" dirty="0" smtClean="0"/>
              <a:t> </a:t>
            </a:r>
            <a:r>
              <a:rPr lang="fr-FR" dirty="0"/>
              <a:t>par M </a:t>
            </a:r>
            <a:r>
              <a:rPr lang="fr-FR" dirty="0" smtClean="0"/>
              <a:t>Nicolas GINOT et Nicolas ROUGER</a:t>
            </a:r>
          </a:p>
          <a:p>
            <a:r>
              <a:rPr lang="fr-FR" dirty="0" smtClean="0"/>
              <a:t>	Faire évoluer les fonctionnalités des circuits de commande rapprochée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utilisées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9144000" cy="601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C</a:t>
            </a:r>
            <a:r>
              <a:rPr lang="fr-FR" sz="1100" dirty="0"/>
              <a:t>. </a:t>
            </a:r>
            <a:r>
              <a:rPr lang="fr-FR" sz="1100" dirty="0" err="1" smtClean="0"/>
              <a:t>DiMarino</a:t>
            </a:r>
            <a:r>
              <a:rPr lang="fr-FR" sz="1100" dirty="0"/>
              <a:t>, W. Zhang, N. </a:t>
            </a:r>
            <a:r>
              <a:rPr lang="fr-FR" sz="1100" dirty="0" err="1"/>
              <a:t>Haryani</a:t>
            </a:r>
            <a:r>
              <a:rPr lang="fr-FR" sz="1100" dirty="0"/>
              <a:t>, Q. Wang, R. Burgos and D. </a:t>
            </a:r>
            <a:r>
              <a:rPr lang="fr-FR" sz="1100" dirty="0" err="1"/>
              <a:t>Boroyevich</a:t>
            </a:r>
            <a:r>
              <a:rPr lang="fr-FR" sz="1100" dirty="0"/>
              <a:t>, "A </a:t>
            </a:r>
            <a:r>
              <a:rPr lang="fr-FR" sz="1100" dirty="0" err="1"/>
              <a:t>high-density</a:t>
            </a:r>
            <a:r>
              <a:rPr lang="fr-FR" sz="1100" dirty="0"/>
              <a:t>, </a:t>
            </a:r>
            <a:r>
              <a:rPr lang="fr-FR" sz="1100" dirty="0" err="1"/>
              <a:t>high-efficiency</a:t>
            </a:r>
            <a:r>
              <a:rPr lang="fr-FR" sz="1100" dirty="0"/>
              <a:t> 1.2 kV SiC MOSFET module and </a:t>
            </a:r>
            <a:r>
              <a:rPr lang="fr-FR" sz="1100" dirty="0" err="1"/>
              <a:t>gate</a:t>
            </a:r>
            <a:r>
              <a:rPr lang="fr-FR" sz="1100" dirty="0"/>
              <a:t> drive circuit," 2016 IEEE 4th Workshop on Wide </a:t>
            </a:r>
            <a:r>
              <a:rPr lang="fr-FR" sz="1100" dirty="0" err="1"/>
              <a:t>Bandgap</a:t>
            </a:r>
            <a:r>
              <a:rPr lang="fr-FR" sz="1100" dirty="0"/>
              <a:t> Power </a:t>
            </a:r>
            <a:r>
              <a:rPr lang="fr-FR" sz="1100" dirty="0" err="1"/>
              <a:t>Devices</a:t>
            </a:r>
            <a:r>
              <a:rPr lang="fr-FR" sz="1100" dirty="0"/>
              <a:t> and Applications (</a:t>
            </a:r>
            <a:r>
              <a:rPr lang="fr-FR" sz="1100" dirty="0" err="1"/>
              <a:t>WiPDA</a:t>
            </a:r>
            <a:r>
              <a:rPr lang="fr-FR" sz="1100" dirty="0"/>
              <a:t>), Fayetteville, AR, 2016, pp. 47-52.</a:t>
            </a:r>
          </a:p>
          <a:p>
            <a:endParaRPr lang="fr-FR" sz="1100" dirty="0"/>
          </a:p>
          <a:p>
            <a:r>
              <a:rPr lang="fr-FR" sz="1100" dirty="0"/>
              <a:t>KOCINIEWSKI (</a:t>
            </a:r>
            <a:r>
              <a:rPr lang="fr-FR" sz="1100" dirty="0" err="1"/>
              <a:t>T</a:t>
            </a:r>
            <a:r>
              <a:rPr lang="fr-FR" sz="1100" dirty="0"/>
              <a:t>.), MOUSSODJI (J.) et </a:t>
            </a:r>
            <a:r>
              <a:rPr lang="fr-FR" sz="1100" dirty="0" smtClean="0"/>
              <a:t>KHATIR (</a:t>
            </a:r>
            <a:r>
              <a:rPr lang="fr-FR" sz="1100" dirty="0"/>
              <a:t>Z.). – </a:t>
            </a:r>
            <a:r>
              <a:rPr lang="fr-FR" sz="1100" dirty="0" err="1"/>
              <a:t>Temperature</a:t>
            </a:r>
            <a:r>
              <a:rPr lang="fr-FR" sz="1100" dirty="0"/>
              <a:t> </a:t>
            </a:r>
            <a:r>
              <a:rPr lang="fr-FR" sz="1100" dirty="0" err="1"/>
              <a:t>mapping</a:t>
            </a:r>
            <a:r>
              <a:rPr lang="fr-FR" sz="1100" dirty="0"/>
              <a:t> by μ-</a:t>
            </a:r>
            <a:r>
              <a:rPr lang="fr-FR" sz="1100" dirty="0" smtClean="0"/>
              <a:t>Raman </a:t>
            </a:r>
            <a:r>
              <a:rPr lang="fr-FR" sz="1100" dirty="0" err="1" smtClean="0"/>
              <a:t>spectroscopy</a:t>
            </a:r>
            <a:r>
              <a:rPr lang="fr-FR" sz="1100" dirty="0" smtClean="0"/>
              <a:t> </a:t>
            </a:r>
            <a:r>
              <a:rPr lang="fr-FR" sz="1100" dirty="0"/>
              <a:t>over cross-section area </a:t>
            </a:r>
            <a:r>
              <a:rPr lang="fr-FR" sz="1100" dirty="0" smtClean="0"/>
              <a:t>of power </a:t>
            </a:r>
            <a:r>
              <a:rPr lang="fr-FR" sz="1100" dirty="0"/>
              <a:t>diode in </a:t>
            </a:r>
            <a:r>
              <a:rPr lang="fr-FR" sz="1100" dirty="0" err="1"/>
              <a:t>forward</a:t>
            </a:r>
            <a:r>
              <a:rPr lang="fr-FR" sz="1100" dirty="0"/>
              <a:t> </a:t>
            </a:r>
            <a:r>
              <a:rPr lang="fr-FR" sz="1100" dirty="0" err="1"/>
              <a:t>biased</a:t>
            </a:r>
            <a:r>
              <a:rPr lang="fr-FR" sz="1100" dirty="0"/>
              <a:t> conditions</a:t>
            </a:r>
            <a:r>
              <a:rPr lang="fr-FR" sz="1100" dirty="0" smtClean="0"/>
              <a:t>, </a:t>
            </a:r>
            <a:r>
              <a:rPr lang="fr-FR" sz="1100" dirty="0" err="1" smtClean="0"/>
              <a:t>Microelectron</a:t>
            </a:r>
            <a:r>
              <a:rPr lang="fr-FR" sz="1100" dirty="0"/>
              <a:t>. </a:t>
            </a:r>
            <a:r>
              <a:rPr lang="fr-FR" sz="1100" dirty="0" err="1"/>
              <a:t>Reliab</a:t>
            </a:r>
            <a:r>
              <a:rPr lang="fr-FR" sz="1100" dirty="0"/>
              <a:t>., vol. 55, no 3-4, p. 547</a:t>
            </a:r>
            <a:r>
              <a:rPr lang="fr-FR" sz="1100" dirty="0" smtClean="0"/>
              <a:t>-551</a:t>
            </a:r>
            <a:r>
              <a:rPr lang="fr-FR" sz="1100" dirty="0"/>
              <a:t>, févr. 2015</a:t>
            </a:r>
            <a:r>
              <a:rPr lang="fr-FR" sz="1100" dirty="0" smtClean="0"/>
              <a:t>.</a:t>
            </a:r>
          </a:p>
          <a:p>
            <a:endParaRPr lang="fr-FR" sz="1100" dirty="0"/>
          </a:p>
          <a:p>
            <a:r>
              <a:rPr lang="fr-FR" sz="1100" dirty="0"/>
              <a:t>H. Li </a:t>
            </a:r>
            <a:r>
              <a:rPr lang="fr-FR" sz="1100" i="1" dirty="0"/>
              <a:t>et al</a:t>
            </a:r>
            <a:r>
              <a:rPr lang="fr-FR" sz="1100" dirty="0"/>
              <a:t>., "Influences of </a:t>
            </a:r>
            <a:r>
              <a:rPr lang="fr-FR" sz="1100" dirty="0" err="1"/>
              <a:t>Device</a:t>
            </a:r>
            <a:r>
              <a:rPr lang="fr-FR" sz="1100" dirty="0"/>
              <a:t> and Circuit </a:t>
            </a:r>
            <a:r>
              <a:rPr lang="fr-FR" sz="1100" dirty="0" err="1"/>
              <a:t>Mismatches</a:t>
            </a:r>
            <a:r>
              <a:rPr lang="fr-FR" sz="1100" dirty="0"/>
              <a:t> on </a:t>
            </a:r>
            <a:r>
              <a:rPr lang="fr-FR" sz="1100" dirty="0" err="1"/>
              <a:t>Paralleling</a:t>
            </a:r>
            <a:r>
              <a:rPr lang="fr-FR" sz="1100" dirty="0"/>
              <a:t> </a:t>
            </a:r>
            <a:r>
              <a:rPr lang="fr-FR" sz="1100" dirty="0" err="1"/>
              <a:t>Silicon</a:t>
            </a:r>
            <a:r>
              <a:rPr lang="fr-FR" sz="1100" dirty="0"/>
              <a:t> </a:t>
            </a:r>
            <a:r>
              <a:rPr lang="fr-FR" sz="1100" dirty="0" err="1"/>
              <a:t>Carbide</a:t>
            </a:r>
            <a:r>
              <a:rPr lang="fr-FR" sz="1100" dirty="0"/>
              <a:t> </a:t>
            </a:r>
            <a:r>
              <a:rPr lang="fr-FR" sz="1100" dirty="0" err="1"/>
              <a:t>MOSFETs</a:t>
            </a:r>
            <a:r>
              <a:rPr lang="fr-FR" sz="1100" dirty="0"/>
              <a:t>," in </a:t>
            </a:r>
            <a:r>
              <a:rPr lang="fr-FR" sz="1100" i="1" dirty="0"/>
              <a:t>IEEE Transactions on Power </a:t>
            </a:r>
            <a:r>
              <a:rPr lang="fr-FR" sz="1100" i="1" dirty="0" err="1"/>
              <a:t>Electronics</a:t>
            </a:r>
            <a:r>
              <a:rPr lang="fr-FR" sz="1100" dirty="0"/>
              <a:t>, vol. 31, no. 1, pp. 621-634, Jan. 2016.</a:t>
            </a:r>
            <a:br>
              <a:rPr lang="fr-FR" sz="1100" dirty="0"/>
            </a:br>
            <a:endParaRPr lang="fr-FR" sz="1100" dirty="0" smtClean="0"/>
          </a:p>
          <a:p>
            <a:r>
              <a:rPr lang="fr-FR" sz="1100" dirty="0"/>
              <a:t>G. Romano </a:t>
            </a:r>
            <a:r>
              <a:rPr lang="fr-FR" sz="1100" i="1" dirty="0"/>
              <a:t>et al</a:t>
            </a:r>
            <a:r>
              <a:rPr lang="fr-FR" sz="1100" dirty="0"/>
              <a:t>., "A </a:t>
            </a:r>
            <a:r>
              <a:rPr lang="fr-FR" sz="1100" dirty="0" err="1"/>
              <a:t>Comprehensive</a:t>
            </a:r>
            <a:r>
              <a:rPr lang="fr-FR" sz="1100" dirty="0"/>
              <a:t> </a:t>
            </a:r>
            <a:r>
              <a:rPr lang="fr-FR" sz="1100" dirty="0" err="1"/>
              <a:t>Study</a:t>
            </a:r>
            <a:r>
              <a:rPr lang="fr-FR" sz="1100" dirty="0"/>
              <a:t> of Short-Circuit </a:t>
            </a:r>
            <a:r>
              <a:rPr lang="fr-FR" sz="1100" dirty="0" err="1"/>
              <a:t>Ruggedness</a:t>
            </a:r>
            <a:r>
              <a:rPr lang="fr-FR" sz="1100" dirty="0"/>
              <a:t> of </a:t>
            </a:r>
            <a:r>
              <a:rPr lang="fr-FR" sz="1100" dirty="0" err="1"/>
              <a:t>Silicon</a:t>
            </a:r>
            <a:r>
              <a:rPr lang="fr-FR" sz="1100" dirty="0"/>
              <a:t> </a:t>
            </a:r>
            <a:r>
              <a:rPr lang="fr-FR" sz="1100" dirty="0" err="1"/>
              <a:t>Carbide</a:t>
            </a:r>
            <a:r>
              <a:rPr lang="fr-FR" sz="1100" dirty="0"/>
              <a:t> Power </a:t>
            </a:r>
            <a:r>
              <a:rPr lang="fr-FR" sz="1100" dirty="0" err="1"/>
              <a:t>MOSFETs</a:t>
            </a:r>
            <a:r>
              <a:rPr lang="fr-FR" sz="1100" dirty="0"/>
              <a:t>," in </a:t>
            </a:r>
            <a:r>
              <a:rPr lang="fr-FR" sz="1100" i="1" dirty="0"/>
              <a:t>IEEE Journal of </a:t>
            </a:r>
            <a:r>
              <a:rPr lang="fr-FR" sz="1100" i="1" dirty="0" err="1"/>
              <a:t>Emerging</a:t>
            </a:r>
            <a:r>
              <a:rPr lang="fr-FR" sz="1100" i="1" dirty="0"/>
              <a:t> and </a:t>
            </a:r>
            <a:r>
              <a:rPr lang="fr-FR" sz="1100" i="1" dirty="0" err="1"/>
              <a:t>Selected</a:t>
            </a:r>
            <a:r>
              <a:rPr lang="fr-FR" sz="1100" i="1" dirty="0"/>
              <a:t> </a:t>
            </a:r>
            <a:r>
              <a:rPr lang="fr-FR" sz="1100" i="1" dirty="0" err="1"/>
              <a:t>Topics</a:t>
            </a:r>
            <a:r>
              <a:rPr lang="fr-FR" sz="1100" i="1" dirty="0"/>
              <a:t> in Power </a:t>
            </a:r>
            <a:r>
              <a:rPr lang="fr-FR" sz="1100" i="1" dirty="0" err="1"/>
              <a:t>Electronics</a:t>
            </a:r>
            <a:r>
              <a:rPr lang="fr-FR" sz="1100" dirty="0"/>
              <a:t>, vol. 4, no. 3, pp. 978-987, Sept. 2016</a:t>
            </a:r>
            <a:r>
              <a:rPr lang="fr-FR" sz="1100" dirty="0" smtClean="0"/>
              <a:t>.</a:t>
            </a:r>
          </a:p>
          <a:p>
            <a:endParaRPr lang="fr-FR" sz="1100" dirty="0"/>
          </a:p>
          <a:p>
            <a:r>
              <a:rPr lang="fr-FR" sz="1100" dirty="0"/>
              <a:t>M. Schmid, J. Pforr and G. </a:t>
            </a:r>
            <a:r>
              <a:rPr lang="fr-FR" sz="1100" dirty="0" err="1"/>
              <a:t>Elger</a:t>
            </a:r>
            <a:r>
              <a:rPr lang="fr-FR" sz="1100" dirty="0"/>
              <a:t>, "Power </a:t>
            </a:r>
            <a:r>
              <a:rPr lang="fr-FR" sz="1100" dirty="0" err="1"/>
              <a:t>Electronic</a:t>
            </a:r>
            <a:r>
              <a:rPr lang="fr-FR" sz="1100" dirty="0"/>
              <a:t> Package for Double </a:t>
            </a:r>
            <a:r>
              <a:rPr lang="fr-FR" sz="1100" dirty="0" err="1"/>
              <a:t>Sided</a:t>
            </a:r>
            <a:r>
              <a:rPr lang="fr-FR" sz="1100" dirty="0"/>
              <a:t> </a:t>
            </a:r>
            <a:r>
              <a:rPr lang="fr-FR" sz="1100" dirty="0" err="1"/>
              <a:t>Cooling</a:t>
            </a:r>
            <a:r>
              <a:rPr lang="fr-FR" sz="1100" dirty="0"/>
              <a:t> </a:t>
            </a:r>
            <a:r>
              <a:rPr lang="fr-FR" sz="1100" dirty="0" err="1"/>
              <a:t>Utilizing</a:t>
            </a:r>
            <a:r>
              <a:rPr lang="fr-FR" sz="1100" dirty="0"/>
              <a:t> </a:t>
            </a:r>
            <a:r>
              <a:rPr lang="fr-FR" sz="1100" dirty="0" err="1"/>
              <a:t>Tile-Level</a:t>
            </a:r>
            <a:r>
              <a:rPr lang="fr-FR" sz="1100" dirty="0"/>
              <a:t> </a:t>
            </a:r>
            <a:r>
              <a:rPr lang="fr-FR" sz="1100" dirty="0" err="1"/>
              <a:t>Assembly</a:t>
            </a:r>
            <a:r>
              <a:rPr lang="fr-FR" sz="1100" dirty="0"/>
              <a:t>," </a:t>
            </a:r>
            <a:r>
              <a:rPr lang="fr-FR" sz="1100" i="1" dirty="0"/>
              <a:t>PCIM Europe 2017; International Exhibition and </a:t>
            </a:r>
            <a:r>
              <a:rPr lang="fr-FR" sz="1100" i="1" dirty="0" err="1"/>
              <a:t>Conference</a:t>
            </a:r>
            <a:r>
              <a:rPr lang="fr-FR" sz="1100" i="1" dirty="0"/>
              <a:t> for Power </a:t>
            </a:r>
            <a:r>
              <a:rPr lang="fr-FR" sz="1100" i="1" dirty="0" err="1"/>
              <a:t>Electronics</a:t>
            </a:r>
            <a:r>
              <a:rPr lang="fr-FR" sz="1100" i="1" dirty="0"/>
              <a:t>, Intelligent Motion, </a:t>
            </a:r>
            <a:r>
              <a:rPr lang="fr-FR" sz="1100" i="1" dirty="0" err="1"/>
              <a:t>Renewable</a:t>
            </a:r>
            <a:r>
              <a:rPr lang="fr-FR" sz="1100" i="1" dirty="0"/>
              <a:t> </a:t>
            </a:r>
            <a:r>
              <a:rPr lang="fr-FR" sz="1100" i="1" dirty="0" err="1"/>
              <a:t>Energy</a:t>
            </a:r>
            <a:r>
              <a:rPr lang="fr-FR" sz="1100" i="1" dirty="0"/>
              <a:t> and </a:t>
            </a:r>
            <a:r>
              <a:rPr lang="fr-FR" sz="1100" i="1" dirty="0" err="1"/>
              <a:t>Energy</a:t>
            </a:r>
            <a:r>
              <a:rPr lang="fr-FR" sz="1100" i="1" dirty="0"/>
              <a:t> Management</a:t>
            </a:r>
            <a:r>
              <a:rPr lang="fr-FR" sz="1100" dirty="0"/>
              <a:t>, Nuremberg, Germany, 2017, pp. 1-7</a:t>
            </a:r>
            <a:r>
              <a:rPr lang="fr-FR" sz="1100" dirty="0" smtClean="0"/>
              <a:t>.</a:t>
            </a:r>
          </a:p>
          <a:p>
            <a:endParaRPr lang="fr-FR" sz="1100" dirty="0"/>
          </a:p>
          <a:p>
            <a:r>
              <a:rPr lang="fr-FR" sz="1100" dirty="0"/>
              <a:t>Christian </a:t>
            </a:r>
            <a:r>
              <a:rPr lang="fr-FR" sz="1100" dirty="0" err="1"/>
              <a:t>Herold</a:t>
            </a:r>
            <a:r>
              <a:rPr lang="fr-FR" sz="1100" dirty="0"/>
              <a:t> and all., "</a:t>
            </a:r>
            <a:r>
              <a:rPr lang="fr-FR" sz="1100" dirty="0" err="1" smtClean="0"/>
              <a:t>Requirements</a:t>
            </a:r>
            <a:r>
              <a:rPr lang="fr-FR" sz="1100" dirty="0" smtClean="0"/>
              <a:t> </a:t>
            </a:r>
            <a:r>
              <a:rPr lang="fr-FR" sz="1100" dirty="0"/>
              <a:t>in power </a:t>
            </a:r>
            <a:r>
              <a:rPr lang="fr-FR" sz="1100" dirty="0" err="1"/>
              <a:t>cycling</a:t>
            </a:r>
            <a:r>
              <a:rPr lang="fr-FR" sz="1100" dirty="0"/>
              <a:t> for </a:t>
            </a:r>
            <a:r>
              <a:rPr lang="fr-FR" sz="1100" dirty="0" err="1"/>
              <a:t>precise</a:t>
            </a:r>
            <a:r>
              <a:rPr lang="fr-FR" sz="1100" dirty="0"/>
              <a:t> </a:t>
            </a:r>
            <a:r>
              <a:rPr lang="fr-FR" sz="1100" dirty="0" err="1"/>
              <a:t>lifetime</a:t>
            </a:r>
            <a:r>
              <a:rPr lang="fr-FR" sz="1100" dirty="0"/>
              <a:t> </a:t>
            </a:r>
            <a:r>
              <a:rPr lang="fr-FR" sz="1100" dirty="0" smtClean="0"/>
              <a:t>estimation</a:t>
            </a:r>
            <a:r>
              <a:rPr lang="fr-FR" sz="1100" dirty="0"/>
              <a:t>"</a:t>
            </a:r>
            <a:r>
              <a:rPr lang="fr-FR" sz="1100" dirty="0" smtClean="0"/>
              <a:t>, </a:t>
            </a:r>
            <a:r>
              <a:rPr lang="fr-FR" sz="1100" dirty="0" err="1"/>
              <a:t>Microelectronics</a:t>
            </a:r>
            <a:r>
              <a:rPr lang="fr-FR" sz="1100" dirty="0"/>
              <a:t> </a:t>
            </a:r>
            <a:r>
              <a:rPr lang="fr-FR" sz="1100" dirty="0" err="1" smtClean="0"/>
              <a:t>Reliability</a:t>
            </a:r>
            <a:r>
              <a:rPr lang="fr-FR" sz="1100" dirty="0"/>
              <a:t>, Volume 58,2016,Pages 82-89</a:t>
            </a:r>
            <a:r>
              <a:rPr lang="fr-FR" sz="1100" dirty="0" smtClean="0"/>
              <a:t>.</a:t>
            </a:r>
          </a:p>
          <a:p>
            <a:endParaRPr lang="fr-FR" sz="1100" dirty="0" smtClean="0"/>
          </a:p>
          <a:p>
            <a:r>
              <a:rPr lang="fr-FR" sz="1100" dirty="0"/>
              <a:t>H. Wang, K. Ma and F. </a:t>
            </a:r>
            <a:r>
              <a:rPr lang="fr-FR" sz="1100" dirty="0" err="1"/>
              <a:t>Blaabjerg</a:t>
            </a:r>
            <a:r>
              <a:rPr lang="fr-FR" sz="1100" dirty="0"/>
              <a:t>, "Design for </a:t>
            </a:r>
            <a:r>
              <a:rPr lang="fr-FR" sz="1100" dirty="0" err="1"/>
              <a:t>reliability</a:t>
            </a:r>
            <a:r>
              <a:rPr lang="fr-FR" sz="1100" dirty="0"/>
              <a:t> of power </a:t>
            </a:r>
            <a:r>
              <a:rPr lang="fr-FR" sz="1100" dirty="0" err="1"/>
              <a:t>electronic</a:t>
            </a:r>
            <a:r>
              <a:rPr lang="fr-FR" sz="1100" dirty="0"/>
              <a:t> </a:t>
            </a:r>
            <a:r>
              <a:rPr lang="fr-FR" sz="1100" dirty="0" err="1"/>
              <a:t>systems</a:t>
            </a:r>
            <a:r>
              <a:rPr lang="fr-FR" sz="1100" dirty="0"/>
              <a:t>," </a:t>
            </a:r>
            <a:r>
              <a:rPr lang="fr-FR" sz="1100" i="1" dirty="0"/>
              <a:t>IECON 2012 - 38th </a:t>
            </a:r>
            <a:r>
              <a:rPr lang="fr-FR" sz="1100" i="1" dirty="0" err="1"/>
              <a:t>Annual</a:t>
            </a:r>
            <a:r>
              <a:rPr lang="fr-FR" sz="1100" i="1" dirty="0"/>
              <a:t> </a:t>
            </a:r>
            <a:r>
              <a:rPr lang="fr-FR" sz="1100" i="1" dirty="0" err="1"/>
              <a:t>Conference</a:t>
            </a:r>
            <a:r>
              <a:rPr lang="fr-FR" sz="1100" i="1" dirty="0"/>
              <a:t> on IEEE </a:t>
            </a:r>
            <a:r>
              <a:rPr lang="fr-FR" sz="1100" i="1" dirty="0" err="1"/>
              <a:t>Industrial</a:t>
            </a:r>
            <a:r>
              <a:rPr lang="fr-FR" sz="1100" i="1" dirty="0"/>
              <a:t> </a:t>
            </a:r>
            <a:r>
              <a:rPr lang="fr-FR" sz="1100" i="1" dirty="0" err="1"/>
              <a:t>Electronics</a:t>
            </a:r>
            <a:r>
              <a:rPr lang="fr-FR" sz="1100" i="1" dirty="0"/>
              <a:t> Society</a:t>
            </a:r>
            <a:r>
              <a:rPr lang="fr-FR" sz="1100" dirty="0"/>
              <a:t>, </a:t>
            </a:r>
            <a:r>
              <a:rPr lang="fr-FR" sz="1100" dirty="0" err="1"/>
              <a:t>Montreal</a:t>
            </a:r>
            <a:r>
              <a:rPr lang="fr-FR" sz="1100" dirty="0"/>
              <a:t>, QC, 2012, pp. 33-44</a:t>
            </a:r>
            <a:r>
              <a:rPr lang="fr-FR" sz="1100" dirty="0" smtClean="0"/>
              <a:t>.</a:t>
            </a:r>
          </a:p>
          <a:p>
            <a:endParaRPr lang="fr-FR" sz="1100" dirty="0"/>
          </a:p>
          <a:p>
            <a:r>
              <a:rPr lang="fr-FR" sz="1100" dirty="0"/>
              <a:t>J. Favre </a:t>
            </a:r>
            <a:r>
              <a:rPr lang="fr-FR" sz="1100" i="1" dirty="0"/>
              <a:t>et al</a:t>
            </a:r>
            <a:r>
              <a:rPr lang="fr-FR" sz="1100" dirty="0"/>
              <a:t>., "A Double </a:t>
            </a:r>
            <a:r>
              <a:rPr lang="fr-FR" sz="1100" dirty="0" err="1"/>
              <a:t>Side</a:t>
            </a:r>
            <a:r>
              <a:rPr lang="fr-FR" sz="1100" dirty="0"/>
              <a:t> </a:t>
            </a:r>
            <a:r>
              <a:rPr lang="fr-FR" sz="1100" dirty="0" err="1"/>
              <a:t>Cooled</a:t>
            </a:r>
            <a:r>
              <a:rPr lang="fr-FR" sz="1100" dirty="0"/>
              <a:t> </a:t>
            </a:r>
            <a:r>
              <a:rPr lang="fr-FR" sz="1100" dirty="0" err="1"/>
              <a:t>Electronic</a:t>
            </a:r>
            <a:r>
              <a:rPr lang="fr-FR" sz="1100" dirty="0"/>
              <a:t> Power Module," </a:t>
            </a:r>
            <a:r>
              <a:rPr lang="fr-FR" sz="1100" i="1" dirty="0"/>
              <a:t>PCIM Europe 2017; International Exhibition and </a:t>
            </a:r>
            <a:r>
              <a:rPr lang="fr-FR" sz="1100" i="1" dirty="0" err="1"/>
              <a:t>Conference</a:t>
            </a:r>
            <a:r>
              <a:rPr lang="fr-FR" sz="1100" i="1" dirty="0"/>
              <a:t> for Power </a:t>
            </a:r>
            <a:r>
              <a:rPr lang="fr-FR" sz="1100" i="1" dirty="0" err="1"/>
              <a:t>Electronics</a:t>
            </a:r>
            <a:r>
              <a:rPr lang="fr-FR" sz="1100" i="1" dirty="0"/>
              <a:t>, Intelligent Motion, </a:t>
            </a:r>
            <a:r>
              <a:rPr lang="fr-FR" sz="1100" i="1" dirty="0" err="1"/>
              <a:t>Renewable</a:t>
            </a:r>
            <a:r>
              <a:rPr lang="fr-FR" sz="1100" i="1" dirty="0"/>
              <a:t> </a:t>
            </a:r>
            <a:r>
              <a:rPr lang="fr-FR" sz="1100" i="1" dirty="0" err="1"/>
              <a:t>Energy</a:t>
            </a:r>
            <a:r>
              <a:rPr lang="fr-FR" sz="1100" i="1" dirty="0"/>
              <a:t> and </a:t>
            </a:r>
            <a:r>
              <a:rPr lang="fr-FR" sz="1100" i="1" dirty="0" err="1"/>
              <a:t>Energy</a:t>
            </a:r>
            <a:r>
              <a:rPr lang="fr-FR" sz="1100" i="1" dirty="0"/>
              <a:t> Management</a:t>
            </a:r>
            <a:r>
              <a:rPr lang="fr-FR" sz="1100" dirty="0"/>
              <a:t>, Nuremberg, Germany, 2017, pp. 1-8</a:t>
            </a:r>
            <a:r>
              <a:rPr lang="fr-FR" sz="1100" dirty="0" smtClean="0"/>
              <a:t>.</a:t>
            </a:r>
          </a:p>
          <a:p>
            <a:endParaRPr lang="fr-FR" sz="1100" dirty="0"/>
          </a:p>
          <a:p>
            <a:r>
              <a:rPr lang="fr-FR" sz="1100" dirty="0"/>
              <a:t>C. </a:t>
            </a:r>
            <a:r>
              <a:rPr lang="fr-FR" sz="1100" dirty="0" err="1"/>
              <a:t>Yu</a:t>
            </a:r>
            <a:r>
              <a:rPr lang="fr-FR" sz="1100" dirty="0"/>
              <a:t>, C. </a:t>
            </a:r>
            <a:r>
              <a:rPr lang="fr-FR" sz="1100" dirty="0" err="1"/>
              <a:t>Buttay</a:t>
            </a:r>
            <a:r>
              <a:rPr lang="fr-FR" sz="1100" dirty="0"/>
              <a:t>, </a:t>
            </a:r>
            <a:r>
              <a:rPr lang="fr-FR" sz="1100" dirty="0" err="1"/>
              <a:t>É</a:t>
            </a:r>
            <a:r>
              <a:rPr lang="fr-FR" sz="1100" dirty="0"/>
              <a:t>. Labouré, V. </a:t>
            </a:r>
            <a:r>
              <a:rPr lang="fr-FR" sz="1100" dirty="0" err="1"/>
              <a:t>Bley</a:t>
            </a:r>
            <a:r>
              <a:rPr lang="fr-FR" sz="1100" dirty="0"/>
              <a:t>, C. Combettes and G. </a:t>
            </a:r>
            <a:r>
              <a:rPr lang="fr-FR" sz="1100" dirty="0" err="1"/>
              <a:t>Brillat</a:t>
            </a:r>
            <a:r>
              <a:rPr lang="fr-FR" sz="1100" dirty="0"/>
              <a:t>, "</a:t>
            </a:r>
            <a:r>
              <a:rPr lang="fr-FR" sz="1100" dirty="0" err="1"/>
              <a:t>Comparison</a:t>
            </a:r>
            <a:r>
              <a:rPr lang="fr-FR" sz="1100" dirty="0"/>
              <a:t> of </a:t>
            </a:r>
            <a:r>
              <a:rPr lang="fr-FR" sz="1100" dirty="0" err="1"/>
              <a:t>topside</a:t>
            </a:r>
            <a:r>
              <a:rPr lang="fr-FR" sz="1100" dirty="0"/>
              <a:t> contact </a:t>
            </a:r>
            <a:r>
              <a:rPr lang="fr-FR" sz="1100" dirty="0" err="1"/>
              <a:t>layouts</a:t>
            </a:r>
            <a:r>
              <a:rPr lang="fr-FR" sz="1100" dirty="0"/>
              <a:t> for power dies </a:t>
            </a:r>
            <a:r>
              <a:rPr lang="fr-FR" sz="1100" dirty="0" err="1"/>
              <a:t>embedded</a:t>
            </a:r>
            <a:r>
              <a:rPr lang="fr-FR" sz="1100" dirty="0"/>
              <a:t> in PCB," </a:t>
            </a:r>
            <a:r>
              <a:rPr lang="fr-FR" sz="1100" i="1" dirty="0"/>
              <a:t>2016 6th </a:t>
            </a:r>
            <a:r>
              <a:rPr lang="fr-FR" sz="1100" i="1" dirty="0" err="1"/>
              <a:t>Electronic</a:t>
            </a:r>
            <a:r>
              <a:rPr lang="fr-FR" sz="1100" i="1" dirty="0"/>
              <a:t> System-</a:t>
            </a:r>
            <a:r>
              <a:rPr lang="fr-FR" sz="1100" i="1" dirty="0" err="1"/>
              <a:t>Integration</a:t>
            </a:r>
            <a:r>
              <a:rPr lang="fr-FR" sz="1100" i="1" dirty="0"/>
              <a:t> </a:t>
            </a:r>
            <a:r>
              <a:rPr lang="fr-FR" sz="1100" i="1" dirty="0" err="1"/>
              <a:t>Technology</a:t>
            </a:r>
            <a:r>
              <a:rPr lang="fr-FR" sz="1100" i="1" dirty="0"/>
              <a:t> </a:t>
            </a:r>
            <a:r>
              <a:rPr lang="fr-FR" sz="1100" i="1" dirty="0" err="1"/>
              <a:t>Conference</a:t>
            </a:r>
            <a:r>
              <a:rPr lang="fr-FR" sz="1100" i="1" dirty="0"/>
              <a:t> (ESTC)</a:t>
            </a:r>
            <a:r>
              <a:rPr lang="fr-FR" sz="1100" dirty="0"/>
              <a:t>, Grenoble, 2016, pp. 1-6.</a:t>
            </a:r>
          </a:p>
          <a:p>
            <a:endParaRPr lang="fr-FR" sz="1100" dirty="0" smtClean="0"/>
          </a:p>
          <a:p>
            <a:r>
              <a:rPr lang="fr-FR" sz="1100" dirty="0"/>
              <a:t>M. </a:t>
            </a:r>
            <a:r>
              <a:rPr lang="fr-FR" sz="1100" dirty="0" err="1"/>
              <a:t>Junghaenel</a:t>
            </a:r>
            <a:r>
              <a:rPr lang="fr-FR" sz="1100" dirty="0"/>
              <a:t>, U. </a:t>
            </a:r>
            <a:r>
              <a:rPr lang="fr-FR" sz="1100" dirty="0" err="1"/>
              <a:t>Scheuermann</a:t>
            </a:r>
            <a:r>
              <a:rPr lang="fr-FR" sz="1100" dirty="0" smtClean="0"/>
              <a:t>,</a:t>
            </a:r>
            <a:r>
              <a:rPr lang="fr-FR" sz="1100" dirty="0"/>
              <a:t> </a:t>
            </a:r>
            <a:r>
              <a:rPr lang="fr-FR" sz="1100" dirty="0" smtClean="0"/>
              <a:t>"Impact </a:t>
            </a:r>
            <a:r>
              <a:rPr lang="fr-FR" sz="1100" dirty="0"/>
              <a:t>of </a:t>
            </a:r>
            <a:r>
              <a:rPr lang="fr-FR" sz="1100" dirty="0" err="1"/>
              <a:t>load</a:t>
            </a:r>
            <a:r>
              <a:rPr lang="fr-FR" sz="1100" dirty="0"/>
              <a:t> pulse duration on power </a:t>
            </a:r>
            <a:r>
              <a:rPr lang="fr-FR" sz="1100" dirty="0" err="1"/>
              <a:t>cycling</a:t>
            </a:r>
            <a:r>
              <a:rPr lang="fr-FR" sz="1100" dirty="0"/>
              <a:t> </a:t>
            </a:r>
            <a:r>
              <a:rPr lang="fr-FR" sz="1100" dirty="0" err="1"/>
              <a:t>lifetime</a:t>
            </a:r>
            <a:r>
              <a:rPr lang="fr-FR" sz="1100" dirty="0"/>
              <a:t> of chip </a:t>
            </a:r>
            <a:r>
              <a:rPr lang="fr-FR" sz="1100" dirty="0" err="1"/>
              <a:t>interconnection</a:t>
            </a:r>
            <a:r>
              <a:rPr lang="fr-FR" sz="1100" dirty="0"/>
              <a:t> solder </a:t>
            </a:r>
            <a:r>
              <a:rPr lang="fr-FR" sz="1100" dirty="0" smtClean="0"/>
              <a:t>joints</a:t>
            </a:r>
            <a:r>
              <a:rPr lang="fr-FR" sz="1100" dirty="0"/>
              <a:t>"</a:t>
            </a:r>
            <a:r>
              <a:rPr lang="fr-FR" sz="1100" dirty="0" smtClean="0"/>
              <a:t>, </a:t>
            </a:r>
            <a:r>
              <a:rPr lang="fr-FR" sz="1100" dirty="0" err="1" smtClean="0"/>
              <a:t>Microelectronics</a:t>
            </a:r>
            <a:r>
              <a:rPr lang="fr-FR" sz="1100" dirty="0" smtClean="0"/>
              <a:t> </a:t>
            </a:r>
            <a:r>
              <a:rPr lang="fr-FR" sz="1100" dirty="0" err="1"/>
              <a:t>Reliability</a:t>
            </a:r>
            <a:r>
              <a:rPr lang="fr-FR" sz="1100" dirty="0" smtClean="0"/>
              <a:t>, Volumes </a:t>
            </a:r>
            <a:r>
              <a:rPr lang="fr-FR" sz="1100" dirty="0"/>
              <a:t>76–</a:t>
            </a:r>
            <a:r>
              <a:rPr lang="fr-FR" sz="1100" dirty="0" smtClean="0"/>
              <a:t>77, 2017, Pages </a:t>
            </a:r>
            <a:r>
              <a:rPr lang="fr-FR" sz="1100" dirty="0"/>
              <a:t>480-</a:t>
            </a:r>
            <a:r>
              <a:rPr lang="fr-FR" sz="1100" dirty="0" smtClean="0"/>
              <a:t>484.</a:t>
            </a:r>
          </a:p>
          <a:p>
            <a:endParaRPr lang="fr-FR" sz="1100" dirty="0"/>
          </a:p>
          <a:p>
            <a:r>
              <a:rPr lang="fr-FR" sz="1100" dirty="0"/>
              <a:t>U.M. Choi, F. </a:t>
            </a:r>
            <a:r>
              <a:rPr lang="fr-FR" sz="1100" dirty="0" err="1"/>
              <a:t>Blaabjerg</a:t>
            </a:r>
            <a:r>
              <a:rPr lang="fr-FR" sz="1100" dirty="0"/>
              <a:t>, S. </a:t>
            </a:r>
            <a:r>
              <a:rPr lang="fr-FR" sz="1100" dirty="0" err="1"/>
              <a:t>Jørgensen</a:t>
            </a:r>
            <a:r>
              <a:rPr lang="fr-FR" sz="1100" dirty="0"/>
              <a:t>, F. </a:t>
            </a:r>
            <a:r>
              <a:rPr lang="fr-FR" sz="1100" dirty="0" err="1"/>
              <a:t>Iannuzzo</a:t>
            </a:r>
            <a:r>
              <a:rPr lang="fr-FR" sz="1100" dirty="0"/>
              <a:t>, H. Wang, C. </a:t>
            </a:r>
            <a:r>
              <a:rPr lang="fr-FR" sz="1100" dirty="0" err="1"/>
              <a:t>Uhrenfeldt</a:t>
            </a:r>
            <a:r>
              <a:rPr lang="fr-FR" sz="1100" dirty="0"/>
              <a:t>, S. Munk-Nielsen</a:t>
            </a:r>
            <a:r>
              <a:rPr lang="fr-FR" sz="1100" dirty="0" smtClean="0"/>
              <a:t>, Power </a:t>
            </a:r>
            <a:r>
              <a:rPr lang="fr-FR" sz="1100" dirty="0" err="1"/>
              <a:t>cycling</a:t>
            </a:r>
            <a:r>
              <a:rPr lang="fr-FR" sz="1100" dirty="0"/>
              <a:t> test and </a:t>
            </a:r>
            <a:r>
              <a:rPr lang="fr-FR" sz="1100" dirty="0" err="1"/>
              <a:t>failure</a:t>
            </a:r>
            <a:r>
              <a:rPr lang="fr-FR" sz="1100" dirty="0"/>
              <a:t> </a:t>
            </a:r>
            <a:r>
              <a:rPr lang="fr-FR" sz="1100" dirty="0" err="1"/>
              <a:t>analysis</a:t>
            </a:r>
            <a:r>
              <a:rPr lang="fr-FR" sz="1100" dirty="0"/>
              <a:t> of </a:t>
            </a:r>
            <a:r>
              <a:rPr lang="fr-FR" sz="1100" dirty="0" err="1"/>
              <a:t>molded</a:t>
            </a:r>
            <a:r>
              <a:rPr lang="fr-FR" sz="1100" dirty="0"/>
              <a:t> Intelligent Power IGBT Module </a:t>
            </a:r>
            <a:r>
              <a:rPr lang="fr-FR" sz="1100" dirty="0" err="1"/>
              <a:t>under</a:t>
            </a:r>
            <a:r>
              <a:rPr lang="fr-FR" sz="1100" dirty="0"/>
              <a:t> </a:t>
            </a:r>
            <a:r>
              <a:rPr lang="fr-FR" sz="1100" dirty="0" err="1"/>
              <a:t>different</a:t>
            </a:r>
            <a:r>
              <a:rPr lang="fr-FR" sz="1100" dirty="0"/>
              <a:t> </a:t>
            </a:r>
            <a:r>
              <a:rPr lang="fr-FR" sz="1100" dirty="0" err="1"/>
              <a:t>temperature</a:t>
            </a:r>
            <a:r>
              <a:rPr lang="fr-FR" sz="1100" dirty="0"/>
              <a:t> swing </a:t>
            </a:r>
            <a:r>
              <a:rPr lang="fr-FR" sz="1100" dirty="0" smtClean="0"/>
              <a:t>durations, </a:t>
            </a:r>
            <a:r>
              <a:rPr lang="fr-FR" sz="1100" dirty="0" err="1" smtClean="0"/>
              <a:t>Microelectronics</a:t>
            </a:r>
            <a:r>
              <a:rPr lang="fr-FR" sz="1100" dirty="0" smtClean="0"/>
              <a:t> </a:t>
            </a:r>
            <a:r>
              <a:rPr lang="fr-FR" sz="1100" dirty="0" err="1" smtClean="0"/>
              <a:t>Reliability</a:t>
            </a:r>
            <a:r>
              <a:rPr lang="fr-FR" sz="1100" dirty="0" smtClean="0"/>
              <a:t>, Volume 64, 2016, Pages </a:t>
            </a:r>
            <a:r>
              <a:rPr lang="fr-FR" sz="1100" dirty="0"/>
              <a:t>403-</a:t>
            </a:r>
            <a:r>
              <a:rPr lang="fr-FR" sz="1100" dirty="0" smtClean="0"/>
              <a:t>408.</a:t>
            </a:r>
          </a:p>
          <a:p>
            <a:endParaRPr lang="fr-FR" sz="1100" dirty="0"/>
          </a:p>
          <a:p>
            <a:r>
              <a:rPr lang="fr-FR" sz="1100" dirty="0"/>
              <a:t>B. </a:t>
            </a:r>
            <a:r>
              <a:rPr lang="fr-FR" sz="1100" dirty="0" err="1"/>
              <a:t>Thollin</a:t>
            </a:r>
            <a:r>
              <a:rPr lang="fr-FR" sz="1100" dirty="0"/>
              <a:t>, L. Dupont, Y. </a:t>
            </a:r>
            <a:r>
              <a:rPr lang="fr-FR" sz="1100" dirty="0" err="1"/>
              <a:t>Avenas</a:t>
            </a:r>
            <a:r>
              <a:rPr lang="fr-FR" sz="1100" dirty="0"/>
              <a:t>, J. C. </a:t>
            </a:r>
            <a:r>
              <a:rPr lang="fr-FR" sz="1100" dirty="0" err="1"/>
              <a:t>Crebier</a:t>
            </a:r>
            <a:r>
              <a:rPr lang="fr-FR" sz="1100" dirty="0"/>
              <a:t>, Z. </a:t>
            </a:r>
            <a:r>
              <a:rPr lang="fr-FR" sz="1100" dirty="0" err="1"/>
              <a:t>Khatir</a:t>
            </a:r>
            <a:r>
              <a:rPr lang="fr-FR" sz="1100" dirty="0"/>
              <a:t> and P. O. Jeannin, "</a:t>
            </a:r>
            <a:r>
              <a:rPr lang="fr-FR" sz="1100" dirty="0" err="1"/>
              <a:t>Numerical</a:t>
            </a:r>
            <a:r>
              <a:rPr lang="fr-FR" sz="1100" dirty="0"/>
              <a:t> and </a:t>
            </a:r>
            <a:r>
              <a:rPr lang="fr-FR" sz="1100" dirty="0" err="1"/>
              <a:t>Experimental</a:t>
            </a:r>
            <a:r>
              <a:rPr lang="fr-FR" sz="1100" dirty="0"/>
              <a:t> Evaluation of the </a:t>
            </a:r>
            <a:r>
              <a:rPr lang="fr-FR" sz="1100" dirty="0" err="1"/>
              <a:t>Microsecond</a:t>
            </a:r>
            <a:r>
              <a:rPr lang="fr-FR" sz="1100" dirty="0"/>
              <a:t> </a:t>
            </a:r>
            <a:r>
              <a:rPr lang="fr-FR" sz="1100" dirty="0" err="1"/>
              <a:t>Pulsed</a:t>
            </a:r>
            <a:r>
              <a:rPr lang="fr-FR" sz="1100" dirty="0"/>
              <a:t> </a:t>
            </a:r>
            <a:r>
              <a:rPr lang="fr-FR" sz="1100" dirty="0" err="1"/>
              <a:t>Heating</a:t>
            </a:r>
            <a:r>
              <a:rPr lang="fr-FR" sz="1100" dirty="0"/>
              <a:t> </a:t>
            </a:r>
            <a:r>
              <a:rPr lang="fr-FR" sz="1100" dirty="0" err="1"/>
              <a:t>Curve</a:t>
            </a:r>
            <a:r>
              <a:rPr lang="fr-FR" sz="1100" dirty="0"/>
              <a:t> Technique </a:t>
            </a:r>
            <a:r>
              <a:rPr lang="fr-FR" sz="1100" dirty="0" err="1"/>
              <a:t>Dedicated</a:t>
            </a:r>
            <a:r>
              <a:rPr lang="fr-FR" sz="1100" dirty="0"/>
              <a:t> to Die </a:t>
            </a:r>
            <a:r>
              <a:rPr lang="fr-FR" sz="1100" dirty="0" err="1"/>
              <a:t>Interconnection</a:t>
            </a:r>
            <a:r>
              <a:rPr lang="fr-FR" sz="1100" dirty="0"/>
              <a:t> </a:t>
            </a:r>
            <a:r>
              <a:rPr lang="fr-FR" sz="1100" dirty="0" err="1"/>
              <a:t>Characterization</a:t>
            </a:r>
            <a:r>
              <a:rPr lang="fr-FR" sz="1100" dirty="0"/>
              <a:t>," in </a:t>
            </a:r>
            <a:r>
              <a:rPr lang="fr-FR" sz="1100" i="1" dirty="0"/>
              <a:t>IEEE Transactions on Components, Packaging and </a:t>
            </a:r>
            <a:r>
              <a:rPr lang="fr-FR" sz="1100" i="1" dirty="0" err="1"/>
              <a:t>Manufacturing</a:t>
            </a:r>
            <a:r>
              <a:rPr lang="fr-FR" sz="1100" i="1" dirty="0"/>
              <a:t> </a:t>
            </a:r>
            <a:r>
              <a:rPr lang="fr-FR" sz="1100" i="1" dirty="0" err="1"/>
              <a:t>Technology</a:t>
            </a:r>
            <a:r>
              <a:rPr lang="fr-FR" sz="1100" dirty="0"/>
              <a:t>, vol. 6, no. 6, pp. 835-845, </a:t>
            </a:r>
            <a:r>
              <a:rPr lang="fr-FR" sz="1100" dirty="0" err="1"/>
              <a:t>June</a:t>
            </a:r>
            <a:r>
              <a:rPr lang="fr-FR" sz="1100" dirty="0"/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283538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avec flèche 14"/>
          <p:cNvCxnSpPr>
            <a:stCxn id="5" idx="3"/>
            <a:endCxn id="8" idx="1"/>
          </p:cNvCxnSpPr>
          <p:nvPr/>
        </p:nvCxnSpPr>
        <p:spPr>
          <a:xfrm flipV="1">
            <a:off x="1043608" y="2792129"/>
            <a:ext cx="7128792" cy="37"/>
          </a:xfrm>
          <a:prstGeom prst="straightConnector1">
            <a:avLst/>
          </a:prstGeom>
          <a:ln w="76200" cmpd="tri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6" idx="3"/>
            <a:endCxn id="35" idx="0"/>
          </p:cNvCxnSpPr>
          <p:nvPr/>
        </p:nvCxnSpPr>
        <p:spPr>
          <a:xfrm>
            <a:off x="3065513" y="2792166"/>
            <a:ext cx="897260" cy="1765120"/>
          </a:xfrm>
          <a:prstGeom prst="bentConnector2">
            <a:avLst/>
          </a:prstGeom>
          <a:ln w="76200" cmpd="tri"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7" idx="1"/>
            <a:endCxn id="39" idx="0"/>
          </p:cNvCxnSpPr>
          <p:nvPr/>
        </p:nvCxnSpPr>
        <p:spPr>
          <a:xfrm rot="10800000" flipV="1">
            <a:off x="5330926" y="2792627"/>
            <a:ext cx="753243" cy="1765583"/>
          </a:xfrm>
          <a:prstGeom prst="bentConnector2">
            <a:avLst/>
          </a:prstGeom>
          <a:ln w="76200" cmpd="tri"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r-FR" dirty="0" smtClean="0"/>
              <a:t>Optimisation des flux d’énergie électrique</a:t>
            </a:r>
            <a:br>
              <a:rPr lang="fr-FR" dirty="0" smtClean="0"/>
            </a:br>
            <a:r>
              <a:rPr lang="fr-FR" sz="2400" b="0" i="1" dirty="0" smtClean="0"/>
              <a:t>Le besoin</a:t>
            </a:r>
            <a:endParaRPr lang="fr-FR" sz="2400" b="0" i="1" dirty="0"/>
          </a:p>
        </p:txBody>
      </p:sp>
      <p:sp>
        <p:nvSpPr>
          <p:cNvPr id="5" name="Rectangle 4"/>
          <p:cNvSpPr/>
          <p:nvPr/>
        </p:nvSpPr>
        <p:spPr>
          <a:xfrm>
            <a:off x="29195" y="2467667"/>
            <a:ext cx="1014413" cy="648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Réseau</a:t>
            </a:r>
            <a:br>
              <a:rPr lang="fr-FR" sz="1400" dirty="0" smtClean="0"/>
            </a:br>
            <a:r>
              <a:rPr lang="fr-FR" sz="1400" dirty="0" smtClean="0"/>
              <a:t>électrique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1979712" y="2467667"/>
            <a:ext cx="1085801" cy="648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6084168" y="2468129"/>
            <a:ext cx="1085801" cy="648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8172400" y="2468129"/>
            <a:ext cx="818200" cy="6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noAutofit/>
          </a:bodyPr>
          <a:lstStyle/>
          <a:p>
            <a:pPr algn="ctr"/>
            <a:r>
              <a:rPr lang="fr-FR" sz="1400" dirty="0" smtClean="0"/>
              <a:t>Utilisation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3419872" y="3261142"/>
            <a:ext cx="1085801" cy="648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31" name="Rectangle 30"/>
          <p:cNvSpPr/>
          <p:nvPr/>
        </p:nvSpPr>
        <p:spPr>
          <a:xfrm>
            <a:off x="4788024" y="3262067"/>
            <a:ext cx="1085801" cy="648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35" name="Rectangle 34"/>
          <p:cNvSpPr/>
          <p:nvPr/>
        </p:nvSpPr>
        <p:spPr>
          <a:xfrm>
            <a:off x="3419872" y="4557286"/>
            <a:ext cx="1085801" cy="648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Source </a:t>
            </a:r>
            <a:br>
              <a:rPr lang="fr-FR" sz="1400" dirty="0" smtClean="0"/>
            </a:br>
            <a:r>
              <a:rPr lang="fr-FR" sz="1400" dirty="0" smtClean="0"/>
              <a:t>Energie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88024" y="4558211"/>
            <a:ext cx="1085801" cy="648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Stockage</a:t>
            </a:r>
            <a:br>
              <a:rPr lang="fr-FR" sz="1400" dirty="0" smtClean="0"/>
            </a:br>
            <a:r>
              <a:rPr lang="fr-FR" sz="1400" dirty="0" smtClean="0"/>
              <a:t>Energie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419872" y="2420888"/>
            <a:ext cx="250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Flux d’énergie électrique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19672" y="5419877"/>
            <a:ext cx="6048672" cy="43355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/>
              <a:t>Stratégie de contrôle </a:t>
            </a:r>
            <a:r>
              <a:rPr lang="fr-FR" sz="1400" dirty="0" smtClean="0"/>
              <a:t>et de supervision</a:t>
            </a:r>
            <a:endParaRPr lang="fr-FR" sz="1400" dirty="0"/>
          </a:p>
        </p:txBody>
      </p:sp>
      <p:cxnSp>
        <p:nvCxnSpPr>
          <p:cNvPr id="45" name="Connecteur droit avec flèche 44"/>
          <p:cNvCxnSpPr>
            <a:endCxn id="6" idx="2"/>
          </p:cNvCxnSpPr>
          <p:nvPr/>
        </p:nvCxnSpPr>
        <p:spPr>
          <a:xfrm flipV="1">
            <a:off x="2483768" y="3116664"/>
            <a:ext cx="0" cy="2304718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6588224" y="3117126"/>
            <a:ext cx="0" cy="2304256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onnecteur en angle 47"/>
          <p:cNvCxnSpPr>
            <a:stCxn id="18" idx="1"/>
          </p:cNvCxnSpPr>
          <p:nvPr/>
        </p:nvCxnSpPr>
        <p:spPr>
          <a:xfrm rot="10800000" flipV="1">
            <a:off x="2771800" y="3585640"/>
            <a:ext cx="648072" cy="1835741"/>
          </a:xfrm>
          <a:prstGeom prst="bentConnector2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Connecteur en angle 50"/>
          <p:cNvCxnSpPr>
            <a:stCxn id="31" idx="3"/>
          </p:cNvCxnSpPr>
          <p:nvPr/>
        </p:nvCxnSpPr>
        <p:spPr>
          <a:xfrm>
            <a:off x="5873825" y="3586566"/>
            <a:ext cx="426367" cy="1834816"/>
          </a:xfrm>
          <a:prstGeom prst="bentConnector2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44016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Convertisseur statique d’énergie électrique</a:t>
            </a:r>
          </a:p>
          <a:p>
            <a:pPr lvl="1"/>
            <a:r>
              <a:rPr lang="fr-FR" dirty="0"/>
              <a:t>Efficacité énergétique</a:t>
            </a:r>
          </a:p>
          <a:p>
            <a:pPr lvl="1"/>
            <a:r>
              <a:rPr lang="fr-FR" dirty="0"/>
              <a:t>Disponibilité</a:t>
            </a:r>
          </a:p>
          <a:p>
            <a:pPr lvl="1"/>
            <a:r>
              <a:rPr lang="fr-FR" dirty="0"/>
              <a:t>Fiabilité (maillon sécuritaire)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3284984"/>
            <a:ext cx="3112997" cy="2016224"/>
          </a:xfrm>
          <a:prstGeom prst="rect">
            <a:avLst/>
          </a:prstGeom>
        </p:spPr>
      </p:pic>
      <p:cxnSp>
        <p:nvCxnSpPr>
          <p:cNvPr id="15" name="Connecteur droit avec flèche 14"/>
          <p:cNvCxnSpPr>
            <a:stCxn id="5" idx="3"/>
            <a:endCxn id="8" idx="1"/>
          </p:cNvCxnSpPr>
          <p:nvPr/>
        </p:nvCxnSpPr>
        <p:spPr>
          <a:xfrm flipV="1">
            <a:off x="1043608" y="2792129"/>
            <a:ext cx="7128792" cy="37"/>
          </a:xfrm>
          <a:prstGeom prst="straightConnector1">
            <a:avLst/>
          </a:prstGeom>
          <a:ln w="76200" cmpd="tri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6" idx="3"/>
            <a:endCxn id="35" idx="0"/>
          </p:cNvCxnSpPr>
          <p:nvPr/>
        </p:nvCxnSpPr>
        <p:spPr>
          <a:xfrm>
            <a:off x="3065513" y="2792166"/>
            <a:ext cx="897260" cy="1765120"/>
          </a:xfrm>
          <a:prstGeom prst="bentConnector2">
            <a:avLst/>
          </a:prstGeom>
          <a:ln w="76200" cmpd="tri"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7" idx="1"/>
            <a:endCxn id="39" idx="0"/>
          </p:cNvCxnSpPr>
          <p:nvPr/>
        </p:nvCxnSpPr>
        <p:spPr>
          <a:xfrm rot="10800000" flipV="1">
            <a:off x="5330926" y="2792627"/>
            <a:ext cx="753243" cy="1765583"/>
          </a:xfrm>
          <a:prstGeom prst="bentConnector2">
            <a:avLst/>
          </a:prstGeom>
          <a:ln w="76200" cmpd="tri"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r-FR" dirty="0" smtClean="0"/>
              <a:t>Optimisation des flux d’énergie électrique</a:t>
            </a:r>
            <a:br>
              <a:rPr lang="fr-FR" dirty="0" smtClean="0"/>
            </a:br>
            <a:r>
              <a:rPr lang="fr-FR" sz="2400" b="0" i="1" dirty="0" smtClean="0"/>
              <a:t>Le besoin</a:t>
            </a:r>
            <a:endParaRPr lang="fr-FR" sz="2400" b="0" i="1" dirty="0"/>
          </a:p>
        </p:txBody>
      </p:sp>
      <p:sp>
        <p:nvSpPr>
          <p:cNvPr id="5" name="Rectangle 4"/>
          <p:cNvSpPr/>
          <p:nvPr/>
        </p:nvSpPr>
        <p:spPr>
          <a:xfrm>
            <a:off x="29195" y="2467667"/>
            <a:ext cx="1014413" cy="648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Réseau</a:t>
            </a:r>
            <a:br>
              <a:rPr lang="fr-FR" sz="1400" dirty="0" smtClean="0"/>
            </a:br>
            <a:r>
              <a:rPr lang="fr-FR" sz="1400" dirty="0" smtClean="0"/>
              <a:t>électrique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1979712" y="2467667"/>
            <a:ext cx="1085801" cy="648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6084168" y="2468129"/>
            <a:ext cx="1085801" cy="648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8172400" y="2468129"/>
            <a:ext cx="818200" cy="6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noAutofit/>
          </a:bodyPr>
          <a:lstStyle/>
          <a:p>
            <a:pPr algn="ctr"/>
            <a:r>
              <a:rPr lang="fr-FR" sz="1400" dirty="0" smtClean="0"/>
              <a:t>Utilisation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3419872" y="3261142"/>
            <a:ext cx="1085801" cy="648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31" name="Rectangle 30"/>
          <p:cNvSpPr/>
          <p:nvPr/>
        </p:nvSpPr>
        <p:spPr>
          <a:xfrm>
            <a:off x="4788024" y="3262067"/>
            <a:ext cx="1085801" cy="648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35" name="Rectangle 34"/>
          <p:cNvSpPr/>
          <p:nvPr/>
        </p:nvSpPr>
        <p:spPr>
          <a:xfrm>
            <a:off x="3419872" y="4557286"/>
            <a:ext cx="1085801" cy="648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Source </a:t>
            </a:r>
            <a:br>
              <a:rPr lang="fr-FR" sz="1400" dirty="0" smtClean="0"/>
            </a:br>
            <a:r>
              <a:rPr lang="fr-FR" sz="1400" dirty="0" smtClean="0"/>
              <a:t>Energie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88024" y="4558211"/>
            <a:ext cx="1085801" cy="648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Stockage</a:t>
            </a:r>
            <a:br>
              <a:rPr lang="fr-FR" sz="1400" dirty="0" smtClean="0"/>
            </a:br>
            <a:r>
              <a:rPr lang="fr-FR" sz="1400" dirty="0" smtClean="0"/>
              <a:t>Energie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419872" y="2420888"/>
            <a:ext cx="250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Flux d’énergie électrique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19672" y="5419877"/>
            <a:ext cx="6048672" cy="43355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/>
              <a:t>Stratégie de contrôle </a:t>
            </a:r>
            <a:r>
              <a:rPr lang="fr-FR" sz="1400" dirty="0" smtClean="0"/>
              <a:t>et de supervision</a:t>
            </a:r>
            <a:endParaRPr lang="fr-FR" sz="1400" dirty="0"/>
          </a:p>
        </p:txBody>
      </p:sp>
      <p:cxnSp>
        <p:nvCxnSpPr>
          <p:cNvPr id="45" name="Connecteur droit avec flèche 44"/>
          <p:cNvCxnSpPr>
            <a:endCxn id="6" idx="2"/>
          </p:cNvCxnSpPr>
          <p:nvPr/>
        </p:nvCxnSpPr>
        <p:spPr>
          <a:xfrm flipV="1">
            <a:off x="2483768" y="3116664"/>
            <a:ext cx="0" cy="2304718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6588224" y="3117126"/>
            <a:ext cx="0" cy="2304256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onnecteur en angle 47"/>
          <p:cNvCxnSpPr>
            <a:stCxn id="18" idx="1"/>
          </p:cNvCxnSpPr>
          <p:nvPr/>
        </p:nvCxnSpPr>
        <p:spPr>
          <a:xfrm rot="10800000" flipV="1">
            <a:off x="2771800" y="3585640"/>
            <a:ext cx="648072" cy="1835741"/>
          </a:xfrm>
          <a:prstGeom prst="bentConnector2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Connecteur en angle 50"/>
          <p:cNvCxnSpPr>
            <a:stCxn id="31" idx="3"/>
          </p:cNvCxnSpPr>
          <p:nvPr/>
        </p:nvCxnSpPr>
        <p:spPr>
          <a:xfrm>
            <a:off x="5873825" y="3586566"/>
            <a:ext cx="426367" cy="1834816"/>
          </a:xfrm>
          <a:prstGeom prst="bentConnector2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44016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Convertisseur statique d’énergie électrique</a:t>
            </a:r>
          </a:p>
          <a:p>
            <a:pPr lvl="1"/>
            <a:r>
              <a:rPr lang="fr-FR" dirty="0"/>
              <a:t>Efficacité énergétique</a:t>
            </a:r>
          </a:p>
          <a:p>
            <a:pPr lvl="1"/>
            <a:r>
              <a:rPr lang="fr-FR" dirty="0"/>
              <a:t>Disponibilité</a:t>
            </a:r>
          </a:p>
          <a:p>
            <a:pPr lvl="1"/>
            <a:r>
              <a:rPr lang="fr-FR" dirty="0"/>
              <a:t>Fiabilité (maillon sécuritaire)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5301208"/>
            <a:ext cx="1153011" cy="131581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31640" y="6381328"/>
            <a:ext cx="1398808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1000" i="1" dirty="0" smtClean="0"/>
              <a:t>[Apple Alim. MacBook Air]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591" y="3212976"/>
            <a:ext cx="2361401" cy="151216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804248" y="4725144"/>
            <a:ext cx="2167623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1000" i="1" dirty="0" smtClean="0"/>
              <a:t>[ABB Station HVDC Angleterre - Norvège]</a:t>
            </a:r>
            <a:endParaRPr lang="fr-FR" sz="10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191" y="5055964"/>
            <a:ext cx="2526793" cy="1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rapèze 96"/>
          <p:cNvSpPr/>
          <p:nvPr/>
        </p:nvSpPr>
        <p:spPr>
          <a:xfrm>
            <a:off x="3169940" y="3861048"/>
            <a:ext cx="2448272" cy="432048"/>
          </a:xfrm>
          <a:prstGeom prst="trapezoid">
            <a:avLst>
              <a:gd name="adj" fmla="val 165424"/>
            </a:avLst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0">
                <a:schemeClr val="bg1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cxnSp>
        <p:nvCxnSpPr>
          <p:cNvPr id="34" name="Connecteur droit avec flèche 33"/>
          <p:cNvCxnSpPr>
            <a:stCxn id="33" idx="3"/>
            <a:endCxn id="8" idx="1"/>
          </p:cNvCxnSpPr>
          <p:nvPr/>
        </p:nvCxnSpPr>
        <p:spPr>
          <a:xfrm>
            <a:off x="1501768" y="3536976"/>
            <a:ext cx="6166576" cy="0"/>
          </a:xfrm>
          <a:prstGeom prst="straightConnector1">
            <a:avLst/>
          </a:prstGeom>
          <a:ln w="76200" cmpd="tri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59854" y="3212976"/>
            <a:ext cx="1085801" cy="648997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noAutofit/>
          </a:bodyPr>
          <a:lstStyle/>
          <a:p>
            <a:pPr algn="ctr"/>
            <a:r>
              <a:rPr lang="fr-FR" sz="1400" dirty="0"/>
              <a:t>Convertisseur</a:t>
            </a:r>
          </a:p>
          <a:p>
            <a:pPr algn="ctr"/>
            <a:r>
              <a:rPr lang="fr-FR" sz="1400" dirty="0"/>
              <a:t>statique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8344" y="3212976"/>
            <a:ext cx="818200" cy="6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noAutofit/>
          </a:bodyPr>
          <a:lstStyle/>
          <a:p>
            <a:pPr algn="ctr"/>
            <a:r>
              <a:rPr lang="fr-FR" sz="1400" dirty="0" smtClean="0"/>
              <a:t>Utilisation</a:t>
            </a:r>
          </a:p>
          <a:p>
            <a:pPr algn="ctr"/>
            <a:r>
              <a:rPr lang="fr-FR" sz="1400" dirty="0" smtClean="0"/>
              <a:t>AC</a:t>
            </a:r>
            <a:endParaRPr lang="fr-FR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5004048" y="3166201"/>
            <a:ext cx="250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Flux d’énergie électrique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11760" y="2672625"/>
            <a:ext cx="3960440" cy="2154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400" dirty="0"/>
              <a:t>Stratégie de contrôle-commande et de supervision</a:t>
            </a:r>
          </a:p>
        </p:txBody>
      </p:sp>
      <p:cxnSp>
        <p:nvCxnSpPr>
          <p:cNvPr id="47" name="Connecteur droit avec flèche 46"/>
          <p:cNvCxnSpPr>
            <a:endCxn id="44" idx="2"/>
          </p:cNvCxnSpPr>
          <p:nvPr/>
        </p:nvCxnSpPr>
        <p:spPr>
          <a:xfrm flipH="1" flipV="1">
            <a:off x="4391980" y="2888069"/>
            <a:ext cx="2366" cy="324908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83568" y="3212976"/>
            <a:ext cx="818200" cy="6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noAutofit/>
          </a:bodyPr>
          <a:lstStyle/>
          <a:p>
            <a:pPr algn="ctr"/>
            <a:r>
              <a:rPr lang="fr-FR" sz="1400" dirty="0" smtClean="0"/>
              <a:t>Source</a:t>
            </a:r>
            <a:br>
              <a:rPr lang="fr-FR" sz="1400" dirty="0" smtClean="0"/>
            </a:br>
            <a:r>
              <a:rPr lang="fr-FR" sz="1400" dirty="0" smtClean="0"/>
              <a:t>DC</a:t>
            </a:r>
            <a:endParaRPr lang="fr-FR" sz="1400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467544" y="3789040"/>
            <a:ext cx="0" cy="194421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251520" y="4941168"/>
            <a:ext cx="2799928" cy="838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6156176" y="3569300"/>
            <a:ext cx="0" cy="194421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940152" y="4721428"/>
            <a:ext cx="2799928" cy="838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157240" y="4293096"/>
            <a:ext cx="2448272" cy="223224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3275856" y="4293096"/>
            <a:ext cx="23216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mtClean="0"/>
              <a:t>Association d’interrupteurs</a:t>
            </a:r>
          </a:p>
          <a:p>
            <a:r>
              <a:rPr lang="fr-FR" sz="1400" smtClean="0"/>
              <a:t>+ capteurs + cde + sécurité </a:t>
            </a:r>
            <a:r>
              <a:rPr lang="mr-IN" sz="1400" smtClean="0"/>
              <a:t>…</a:t>
            </a:r>
            <a:endParaRPr lang="fr-FR" sz="1400" smtClean="0"/>
          </a:p>
          <a:p>
            <a:r>
              <a:rPr lang="fr-FR" sz="1400" smtClean="0">
                <a:sym typeface="Wingdings"/>
              </a:rPr>
              <a:t> </a:t>
            </a:r>
            <a:r>
              <a:rPr lang="fr-FR" sz="1400" smtClean="0"/>
              <a:t>Convertisseur</a:t>
            </a:r>
            <a:endParaRPr lang="fr-FR" sz="1400" dirty="0"/>
          </a:p>
        </p:txBody>
      </p:sp>
      <p:grpSp>
        <p:nvGrpSpPr>
          <p:cNvPr id="57" name="Grouper 56"/>
          <p:cNvGrpSpPr/>
          <p:nvPr/>
        </p:nvGrpSpPr>
        <p:grpSpPr>
          <a:xfrm rot="5400000">
            <a:off x="4019938" y="5349214"/>
            <a:ext cx="672075" cy="144016"/>
            <a:chOff x="3707904" y="4221088"/>
            <a:chExt cx="1368152" cy="288032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r 57"/>
          <p:cNvGrpSpPr/>
          <p:nvPr/>
        </p:nvGrpSpPr>
        <p:grpSpPr>
          <a:xfrm rot="5400000">
            <a:off x="4742324" y="5349214"/>
            <a:ext cx="672075" cy="144016"/>
            <a:chOff x="3707904" y="4221088"/>
            <a:chExt cx="1368152" cy="288032"/>
          </a:xfrm>
        </p:grpSpPr>
        <p:cxnSp>
          <p:nvCxnSpPr>
            <p:cNvPr id="59" name="Connecteur droit 58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r 61"/>
          <p:cNvGrpSpPr/>
          <p:nvPr/>
        </p:nvGrpSpPr>
        <p:grpSpPr>
          <a:xfrm rot="5400000">
            <a:off x="4019938" y="5997286"/>
            <a:ext cx="672075" cy="144016"/>
            <a:chOff x="3707904" y="4221088"/>
            <a:chExt cx="1368152" cy="288032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r 65"/>
          <p:cNvGrpSpPr/>
          <p:nvPr/>
        </p:nvGrpSpPr>
        <p:grpSpPr>
          <a:xfrm rot="5400000">
            <a:off x="4742324" y="5997286"/>
            <a:ext cx="672075" cy="144016"/>
            <a:chOff x="3707904" y="4221088"/>
            <a:chExt cx="1368152" cy="288032"/>
          </a:xfrm>
        </p:grpSpPr>
        <p:cxnSp>
          <p:nvCxnSpPr>
            <p:cNvPr id="67" name="Connecteur droit 66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Connecteur droit 77"/>
          <p:cNvCxnSpPr/>
          <p:nvPr/>
        </p:nvCxnSpPr>
        <p:spPr>
          <a:xfrm>
            <a:off x="2915816" y="5081468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2987824" y="6431740"/>
            <a:ext cx="2016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 rot="16200000">
            <a:off x="2931318" y="5661750"/>
            <a:ext cx="1440160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fr-FR" sz="1050" dirty="0" smtClean="0"/>
              <a:t>Stockage - Filtrage</a:t>
            </a:r>
            <a:endParaRPr lang="fr-FR" sz="1050" dirty="0"/>
          </a:p>
        </p:txBody>
      </p:sp>
      <p:cxnSp>
        <p:nvCxnSpPr>
          <p:cNvPr id="109" name="Connecteur droit 108"/>
          <p:cNvCxnSpPr/>
          <p:nvPr/>
        </p:nvCxnSpPr>
        <p:spPr>
          <a:xfrm>
            <a:off x="467544" y="4149080"/>
            <a:ext cx="2304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467544" y="4293096"/>
            <a:ext cx="230425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1619672" y="3861048"/>
            <a:ext cx="756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Tension</a:t>
            </a:r>
            <a:endParaRPr lang="fr-FR" sz="1400" dirty="0"/>
          </a:p>
        </p:txBody>
      </p:sp>
      <p:sp>
        <p:nvSpPr>
          <p:cNvPr id="114" name="Rectangle 113"/>
          <p:cNvSpPr/>
          <p:nvPr/>
        </p:nvSpPr>
        <p:spPr>
          <a:xfrm>
            <a:off x="1691680" y="4293096"/>
            <a:ext cx="772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Courant</a:t>
            </a:r>
            <a:endParaRPr lang="fr-FR" sz="1400" dirty="0"/>
          </a:p>
        </p:txBody>
      </p:sp>
      <p:sp>
        <p:nvSpPr>
          <p:cNvPr id="115" name="Rectangle 114"/>
          <p:cNvSpPr/>
          <p:nvPr/>
        </p:nvSpPr>
        <p:spPr>
          <a:xfrm>
            <a:off x="1979712" y="4941168"/>
            <a:ext cx="669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Temps</a:t>
            </a:r>
            <a:endParaRPr lang="fr-FR" sz="1400" dirty="0"/>
          </a:p>
        </p:txBody>
      </p:sp>
      <p:sp>
        <p:nvSpPr>
          <p:cNvPr id="116" name="Rectangle 115"/>
          <p:cNvSpPr/>
          <p:nvPr/>
        </p:nvSpPr>
        <p:spPr>
          <a:xfrm rot="16200000">
            <a:off x="-140009" y="4252577"/>
            <a:ext cx="946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Amplitude</a:t>
            </a:r>
            <a:endParaRPr lang="fr-FR" sz="1400" dirty="0"/>
          </a:p>
        </p:txBody>
      </p:sp>
      <p:sp>
        <p:nvSpPr>
          <p:cNvPr id="117" name="Rectangle 116"/>
          <p:cNvSpPr/>
          <p:nvPr/>
        </p:nvSpPr>
        <p:spPr>
          <a:xfrm>
            <a:off x="8439055" y="4721428"/>
            <a:ext cx="669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Temps</a:t>
            </a:r>
            <a:endParaRPr lang="fr-FR" sz="1400" dirty="0"/>
          </a:p>
        </p:txBody>
      </p:sp>
      <p:sp>
        <p:nvSpPr>
          <p:cNvPr id="118" name="Rectangle 117"/>
          <p:cNvSpPr/>
          <p:nvPr/>
        </p:nvSpPr>
        <p:spPr>
          <a:xfrm rot="16200000">
            <a:off x="5548623" y="4032837"/>
            <a:ext cx="946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Amplitude</a:t>
            </a:r>
            <a:endParaRPr lang="fr-FR" sz="1400" dirty="0"/>
          </a:p>
        </p:txBody>
      </p:sp>
      <p:sp>
        <p:nvSpPr>
          <p:cNvPr id="122" name="Forme libre 121"/>
          <p:cNvSpPr/>
          <p:nvPr/>
        </p:nvSpPr>
        <p:spPr>
          <a:xfrm>
            <a:off x="6084168" y="3857332"/>
            <a:ext cx="2088232" cy="1584176"/>
          </a:xfrm>
          <a:custGeom>
            <a:avLst/>
            <a:gdLst>
              <a:gd name="connsiteX0" fmla="*/ 0 w 1683757"/>
              <a:gd name="connsiteY0" fmla="*/ 635072 h 635072"/>
              <a:gd name="connsiteX1" fmla="*/ 711989 w 1683757"/>
              <a:gd name="connsiteY1" fmla="*/ 28 h 635072"/>
              <a:gd name="connsiteX2" fmla="*/ 1125712 w 1683757"/>
              <a:gd name="connsiteY2" fmla="*/ 606206 h 635072"/>
              <a:gd name="connsiteX3" fmla="*/ 1683757 w 1683757"/>
              <a:gd name="connsiteY3" fmla="*/ 86625 h 635072"/>
              <a:gd name="connsiteX0" fmla="*/ 0 w 1683757"/>
              <a:gd name="connsiteY0" fmla="*/ 635072 h 635072"/>
              <a:gd name="connsiteX1" fmla="*/ 538803 w 1683757"/>
              <a:gd name="connsiteY1" fmla="*/ 28 h 635072"/>
              <a:gd name="connsiteX2" fmla="*/ 1125712 w 1683757"/>
              <a:gd name="connsiteY2" fmla="*/ 606206 h 635072"/>
              <a:gd name="connsiteX3" fmla="*/ 1683757 w 1683757"/>
              <a:gd name="connsiteY3" fmla="*/ 86625 h 635072"/>
              <a:gd name="connsiteX0" fmla="*/ 0 w 1683757"/>
              <a:gd name="connsiteY0" fmla="*/ 635072 h 635072"/>
              <a:gd name="connsiteX1" fmla="*/ 538803 w 1683757"/>
              <a:gd name="connsiteY1" fmla="*/ 28 h 635072"/>
              <a:gd name="connsiteX2" fmla="*/ 1164198 w 1683757"/>
              <a:gd name="connsiteY2" fmla="*/ 606206 h 635072"/>
              <a:gd name="connsiteX3" fmla="*/ 1683757 w 1683757"/>
              <a:gd name="connsiteY3" fmla="*/ 86625 h 635072"/>
              <a:gd name="connsiteX0" fmla="*/ 0 w 1500949"/>
              <a:gd name="connsiteY0" fmla="*/ 635074 h 635074"/>
              <a:gd name="connsiteX1" fmla="*/ 538803 w 1500949"/>
              <a:gd name="connsiteY1" fmla="*/ 30 h 635074"/>
              <a:gd name="connsiteX2" fmla="*/ 1164198 w 1500949"/>
              <a:gd name="connsiteY2" fmla="*/ 606208 h 635074"/>
              <a:gd name="connsiteX3" fmla="*/ 1500949 w 1500949"/>
              <a:gd name="connsiteY3" fmla="*/ 317552 h 635074"/>
              <a:gd name="connsiteX0" fmla="*/ 0 w 1289277"/>
              <a:gd name="connsiteY0" fmla="*/ 349380 h 624362"/>
              <a:gd name="connsiteX1" fmla="*/ 327131 w 1289277"/>
              <a:gd name="connsiteY1" fmla="*/ 12614 h 624362"/>
              <a:gd name="connsiteX2" fmla="*/ 952526 w 1289277"/>
              <a:gd name="connsiteY2" fmla="*/ 618792 h 624362"/>
              <a:gd name="connsiteX3" fmla="*/ 1289277 w 1289277"/>
              <a:gd name="connsiteY3" fmla="*/ 330136 h 624362"/>
              <a:gd name="connsiteX0" fmla="*/ 0 w 1289277"/>
              <a:gd name="connsiteY0" fmla="*/ 341778 h 616760"/>
              <a:gd name="connsiteX1" fmla="*/ 327131 w 1289277"/>
              <a:gd name="connsiteY1" fmla="*/ 5012 h 616760"/>
              <a:gd name="connsiteX2" fmla="*/ 952526 w 1289277"/>
              <a:gd name="connsiteY2" fmla="*/ 611190 h 616760"/>
              <a:gd name="connsiteX3" fmla="*/ 1289277 w 1289277"/>
              <a:gd name="connsiteY3" fmla="*/ 322534 h 6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277" h="616760">
                <a:moveTo>
                  <a:pt x="0" y="341778"/>
                </a:moveTo>
                <a:cubicBezTo>
                  <a:pt x="69755" y="228721"/>
                  <a:pt x="168377" y="-39890"/>
                  <a:pt x="327131" y="5012"/>
                </a:cubicBezTo>
                <a:cubicBezTo>
                  <a:pt x="485885" y="49914"/>
                  <a:pt x="792168" y="558270"/>
                  <a:pt x="952526" y="611190"/>
                </a:cubicBezTo>
                <a:cubicBezTo>
                  <a:pt x="1112884" y="664110"/>
                  <a:pt x="1289277" y="322534"/>
                  <a:pt x="1289277" y="3225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23" name="Forme libre 122"/>
          <p:cNvSpPr/>
          <p:nvPr/>
        </p:nvSpPr>
        <p:spPr>
          <a:xfrm>
            <a:off x="6300192" y="3857332"/>
            <a:ext cx="2088232" cy="1584176"/>
          </a:xfrm>
          <a:custGeom>
            <a:avLst/>
            <a:gdLst>
              <a:gd name="connsiteX0" fmla="*/ 0 w 1683757"/>
              <a:gd name="connsiteY0" fmla="*/ 635072 h 635072"/>
              <a:gd name="connsiteX1" fmla="*/ 711989 w 1683757"/>
              <a:gd name="connsiteY1" fmla="*/ 28 h 635072"/>
              <a:gd name="connsiteX2" fmla="*/ 1125712 w 1683757"/>
              <a:gd name="connsiteY2" fmla="*/ 606206 h 635072"/>
              <a:gd name="connsiteX3" fmla="*/ 1683757 w 1683757"/>
              <a:gd name="connsiteY3" fmla="*/ 86625 h 635072"/>
              <a:gd name="connsiteX0" fmla="*/ 0 w 1683757"/>
              <a:gd name="connsiteY0" fmla="*/ 635072 h 635072"/>
              <a:gd name="connsiteX1" fmla="*/ 538803 w 1683757"/>
              <a:gd name="connsiteY1" fmla="*/ 28 h 635072"/>
              <a:gd name="connsiteX2" fmla="*/ 1125712 w 1683757"/>
              <a:gd name="connsiteY2" fmla="*/ 606206 h 635072"/>
              <a:gd name="connsiteX3" fmla="*/ 1683757 w 1683757"/>
              <a:gd name="connsiteY3" fmla="*/ 86625 h 635072"/>
              <a:gd name="connsiteX0" fmla="*/ 0 w 1683757"/>
              <a:gd name="connsiteY0" fmla="*/ 635072 h 635072"/>
              <a:gd name="connsiteX1" fmla="*/ 538803 w 1683757"/>
              <a:gd name="connsiteY1" fmla="*/ 28 h 635072"/>
              <a:gd name="connsiteX2" fmla="*/ 1164198 w 1683757"/>
              <a:gd name="connsiteY2" fmla="*/ 606206 h 635072"/>
              <a:gd name="connsiteX3" fmla="*/ 1683757 w 1683757"/>
              <a:gd name="connsiteY3" fmla="*/ 86625 h 635072"/>
              <a:gd name="connsiteX0" fmla="*/ 0 w 1500949"/>
              <a:gd name="connsiteY0" fmla="*/ 635074 h 635074"/>
              <a:gd name="connsiteX1" fmla="*/ 538803 w 1500949"/>
              <a:gd name="connsiteY1" fmla="*/ 30 h 635074"/>
              <a:gd name="connsiteX2" fmla="*/ 1164198 w 1500949"/>
              <a:gd name="connsiteY2" fmla="*/ 606208 h 635074"/>
              <a:gd name="connsiteX3" fmla="*/ 1500949 w 1500949"/>
              <a:gd name="connsiteY3" fmla="*/ 317552 h 635074"/>
              <a:gd name="connsiteX0" fmla="*/ 0 w 1289277"/>
              <a:gd name="connsiteY0" fmla="*/ 349380 h 624362"/>
              <a:gd name="connsiteX1" fmla="*/ 327131 w 1289277"/>
              <a:gd name="connsiteY1" fmla="*/ 12614 h 624362"/>
              <a:gd name="connsiteX2" fmla="*/ 952526 w 1289277"/>
              <a:gd name="connsiteY2" fmla="*/ 618792 h 624362"/>
              <a:gd name="connsiteX3" fmla="*/ 1289277 w 1289277"/>
              <a:gd name="connsiteY3" fmla="*/ 330136 h 624362"/>
              <a:gd name="connsiteX0" fmla="*/ 0 w 1289277"/>
              <a:gd name="connsiteY0" fmla="*/ 341778 h 616760"/>
              <a:gd name="connsiteX1" fmla="*/ 327131 w 1289277"/>
              <a:gd name="connsiteY1" fmla="*/ 5012 h 616760"/>
              <a:gd name="connsiteX2" fmla="*/ 952526 w 1289277"/>
              <a:gd name="connsiteY2" fmla="*/ 611190 h 616760"/>
              <a:gd name="connsiteX3" fmla="*/ 1289277 w 1289277"/>
              <a:gd name="connsiteY3" fmla="*/ 322534 h 6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277" h="616760">
                <a:moveTo>
                  <a:pt x="0" y="341778"/>
                </a:moveTo>
                <a:cubicBezTo>
                  <a:pt x="69755" y="228721"/>
                  <a:pt x="168377" y="-39890"/>
                  <a:pt x="327131" y="5012"/>
                </a:cubicBezTo>
                <a:cubicBezTo>
                  <a:pt x="485885" y="49914"/>
                  <a:pt x="792168" y="558270"/>
                  <a:pt x="952526" y="611190"/>
                </a:cubicBezTo>
                <a:cubicBezTo>
                  <a:pt x="1112884" y="664110"/>
                  <a:pt x="1289277" y="322534"/>
                  <a:pt x="1289277" y="322534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6156176" y="3641308"/>
            <a:ext cx="756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Tension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236296" y="4217372"/>
            <a:ext cx="772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3"/>
                </a:solidFill>
              </a:rPr>
              <a:t>Courant</a:t>
            </a:r>
            <a:endParaRPr lang="fr-FR" sz="1400" dirty="0">
              <a:solidFill>
                <a:schemeClr val="accent3"/>
              </a:solidFill>
            </a:endParaRPr>
          </a:p>
        </p:txBody>
      </p:sp>
      <p:cxnSp>
        <p:nvCxnSpPr>
          <p:cNvPr id="86" name="Connecteur droit 85"/>
          <p:cNvCxnSpPr/>
          <p:nvPr/>
        </p:nvCxnSpPr>
        <p:spPr>
          <a:xfrm>
            <a:off x="4283968" y="5657532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Optimisation des flux d’énergie électrique</a:t>
            </a:r>
            <a:br>
              <a:rPr lang="fr-FR" dirty="0"/>
            </a:br>
            <a:r>
              <a:rPr lang="fr-FR" sz="2400" b="0" i="1" dirty="0"/>
              <a:t>Le principe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Convertisseur statique d’énergie électrique</a:t>
            </a:r>
          </a:p>
          <a:p>
            <a:pPr lvl="1"/>
            <a:r>
              <a:rPr lang="fr-FR" dirty="0"/>
              <a:t>« Découper » l’énergie électrique </a:t>
            </a:r>
            <a:r>
              <a:rPr lang="fr-FR" dirty="0" smtClean="0"/>
              <a:t>pour mieux l’utiliser</a:t>
            </a:r>
            <a:endParaRPr lang="fr-FR" dirty="0"/>
          </a:p>
          <a:p>
            <a:pPr lvl="2"/>
            <a:r>
              <a:rPr lang="fr-FR" dirty="0"/>
              <a:t>Transfert </a:t>
            </a:r>
            <a:r>
              <a:rPr lang="fr-FR" dirty="0" smtClean="0"/>
              <a:t>bidirectionnel</a:t>
            </a:r>
          </a:p>
          <a:p>
            <a:pPr lvl="2"/>
            <a:r>
              <a:rPr lang="fr-FR" dirty="0" smtClean="0"/>
              <a:t>Un </a:t>
            </a:r>
            <a:r>
              <a:rPr lang="fr-FR" dirty="0"/>
              <a:t>rendement </a:t>
            </a:r>
            <a:r>
              <a:rPr lang="fr-FR" dirty="0" smtClean="0"/>
              <a:t>élevé, mais inférieur à 1 ! </a:t>
            </a:r>
          </a:p>
          <a:p>
            <a:pPr lvl="2"/>
            <a:r>
              <a:rPr lang="fr-FR" dirty="0" smtClean="0"/>
              <a:t>La température et ses variations affectent les performances et la fiabilité</a:t>
            </a:r>
            <a:endParaRPr lang="fr-FR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3855602" y="5305928"/>
            <a:ext cx="481132" cy="169277"/>
            <a:chOff x="3855602" y="5089904"/>
            <a:chExt cx="481132" cy="169277"/>
          </a:xfrm>
        </p:grpSpPr>
        <p:cxnSp>
          <p:nvCxnSpPr>
            <p:cNvPr id="100" name="Connecteur droit avec flèche 99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5" name="Grouper 74"/>
          <p:cNvGrpSpPr/>
          <p:nvPr/>
        </p:nvGrpSpPr>
        <p:grpSpPr>
          <a:xfrm>
            <a:off x="4574306" y="5301208"/>
            <a:ext cx="481132" cy="169277"/>
            <a:chOff x="3855602" y="5089904"/>
            <a:chExt cx="481132" cy="169277"/>
          </a:xfrm>
        </p:grpSpPr>
        <p:cxnSp>
          <p:nvCxnSpPr>
            <p:cNvPr id="76" name="Connecteur droit avec flèche 75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3" name="Grouper 82"/>
          <p:cNvGrpSpPr/>
          <p:nvPr/>
        </p:nvGrpSpPr>
        <p:grpSpPr>
          <a:xfrm>
            <a:off x="3853296" y="5953972"/>
            <a:ext cx="481132" cy="169277"/>
            <a:chOff x="3855602" y="5089904"/>
            <a:chExt cx="481132" cy="169277"/>
          </a:xfrm>
        </p:grpSpPr>
        <p:cxnSp>
          <p:nvCxnSpPr>
            <p:cNvPr id="84" name="Connecteur droit avec flèche 83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7" name="Grouper 86"/>
          <p:cNvGrpSpPr/>
          <p:nvPr/>
        </p:nvGrpSpPr>
        <p:grpSpPr>
          <a:xfrm>
            <a:off x="4572000" y="5949252"/>
            <a:ext cx="481132" cy="169277"/>
            <a:chOff x="3855602" y="5089904"/>
            <a:chExt cx="481132" cy="169277"/>
          </a:xfrm>
        </p:grpSpPr>
        <p:cxnSp>
          <p:nvCxnSpPr>
            <p:cNvPr id="88" name="Connecteur droit avec flèche 87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876256" y="4752786"/>
            <a:ext cx="1128514" cy="18466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200" dirty="0" smtClean="0"/>
              <a:t>Ex : 50Hz =&gt; 20ms</a:t>
            </a:r>
            <a:endParaRPr lang="fr-FR" sz="1200" dirty="0"/>
          </a:p>
        </p:txBody>
      </p:sp>
      <p:cxnSp>
        <p:nvCxnSpPr>
          <p:cNvPr id="54" name="Connecteur droit avec flèche 53"/>
          <p:cNvCxnSpPr>
            <a:endCxn id="123" idx="3"/>
          </p:cNvCxnSpPr>
          <p:nvPr/>
        </p:nvCxnSpPr>
        <p:spPr>
          <a:xfrm>
            <a:off x="6300192" y="4793436"/>
            <a:ext cx="2088232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 rot="16200000">
            <a:off x="2219231" y="5665823"/>
            <a:ext cx="1480382" cy="231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Source DC</a:t>
            </a:r>
            <a:endParaRPr lang="fr-FR" sz="1050" dirty="0"/>
          </a:p>
        </p:txBody>
      </p:sp>
      <p:cxnSp>
        <p:nvCxnSpPr>
          <p:cNvPr id="171" name="Connecteur droit 170"/>
          <p:cNvCxnSpPr/>
          <p:nvPr/>
        </p:nvCxnSpPr>
        <p:spPr>
          <a:xfrm>
            <a:off x="4283968" y="5801548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 rot="16200000">
            <a:off x="5148064" y="5619168"/>
            <a:ext cx="1440160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Utilisation</a:t>
            </a:r>
            <a:endParaRPr lang="fr-FR" sz="1050" dirty="0"/>
          </a:p>
        </p:txBody>
      </p:sp>
      <p:sp>
        <p:nvSpPr>
          <p:cNvPr id="70" name="Rectangle 69"/>
          <p:cNvSpPr/>
          <p:nvPr/>
        </p:nvSpPr>
        <p:spPr>
          <a:xfrm rot="16200000">
            <a:off x="4608004" y="5621528"/>
            <a:ext cx="1440160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fr-FR" sz="1050" dirty="0" smtClean="0"/>
              <a:t>Capteurs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382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rapèze 96"/>
          <p:cNvSpPr/>
          <p:nvPr/>
        </p:nvSpPr>
        <p:spPr>
          <a:xfrm>
            <a:off x="793676" y="3288700"/>
            <a:ext cx="2448272" cy="432048"/>
          </a:xfrm>
          <a:prstGeom prst="trapezoid">
            <a:avLst>
              <a:gd name="adj" fmla="val 165424"/>
            </a:avLst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0">
                <a:schemeClr val="bg1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cxnSp>
        <p:nvCxnSpPr>
          <p:cNvPr id="34" name="Connecteur droit avec flèche 33"/>
          <p:cNvCxnSpPr>
            <a:endCxn id="8" idx="1"/>
          </p:cNvCxnSpPr>
          <p:nvPr/>
        </p:nvCxnSpPr>
        <p:spPr>
          <a:xfrm>
            <a:off x="1187624" y="2964628"/>
            <a:ext cx="4104456" cy="0"/>
          </a:xfrm>
          <a:prstGeom prst="straightConnector1">
            <a:avLst/>
          </a:prstGeom>
          <a:ln w="76200" cmpd="tri"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75180" y="2640628"/>
            <a:ext cx="1085801" cy="648997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noAutofit/>
          </a:bodyPr>
          <a:lstStyle/>
          <a:p>
            <a:pPr algn="ctr"/>
            <a:r>
              <a:rPr lang="fr-FR" sz="1400" dirty="0"/>
              <a:t>Convertisseur</a:t>
            </a:r>
          </a:p>
          <a:p>
            <a:pPr algn="ctr"/>
            <a:r>
              <a:rPr lang="fr-FR" sz="1400" dirty="0"/>
              <a:t>statique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2640628"/>
            <a:ext cx="818200" cy="64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noAutofit/>
          </a:bodyPr>
          <a:lstStyle/>
          <a:p>
            <a:pPr algn="ctr"/>
            <a:r>
              <a:rPr lang="fr-FR" sz="1400" dirty="0" smtClean="0"/>
              <a:t>Utilisation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627784" y="2598548"/>
            <a:ext cx="250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Flux d’énergie électrique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H="1" flipV="1">
            <a:off x="2018080" y="2423443"/>
            <a:ext cx="1" cy="217185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3779912" y="2996952"/>
            <a:ext cx="0" cy="194421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3563888" y="4149080"/>
            <a:ext cx="2799928" cy="838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0976" y="3720748"/>
            <a:ext cx="2448272" cy="223224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899592" y="3720748"/>
            <a:ext cx="23216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mtClean="0"/>
              <a:t>Association d’interrupteurs</a:t>
            </a:r>
          </a:p>
          <a:p>
            <a:r>
              <a:rPr lang="fr-FR" sz="1400" smtClean="0"/>
              <a:t>+ capteurs + cde + sécurité </a:t>
            </a:r>
            <a:r>
              <a:rPr lang="mr-IN" sz="1400" smtClean="0"/>
              <a:t>…</a:t>
            </a:r>
            <a:endParaRPr lang="fr-FR" sz="1400" smtClean="0"/>
          </a:p>
          <a:p>
            <a:r>
              <a:rPr lang="fr-FR" sz="1400" smtClean="0">
                <a:sym typeface="Wingdings"/>
              </a:rPr>
              <a:t> </a:t>
            </a:r>
            <a:r>
              <a:rPr lang="fr-FR" sz="1400" smtClean="0"/>
              <a:t>Convertisseur</a:t>
            </a:r>
            <a:endParaRPr lang="fr-FR" sz="1400" dirty="0"/>
          </a:p>
        </p:txBody>
      </p:sp>
      <p:sp>
        <p:nvSpPr>
          <p:cNvPr id="117" name="Rectangle 116"/>
          <p:cNvSpPr/>
          <p:nvPr/>
        </p:nvSpPr>
        <p:spPr>
          <a:xfrm>
            <a:off x="5652120" y="4149080"/>
            <a:ext cx="669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Temps</a:t>
            </a:r>
            <a:endParaRPr lang="fr-FR" sz="1400" dirty="0"/>
          </a:p>
        </p:txBody>
      </p:sp>
      <p:sp>
        <p:nvSpPr>
          <p:cNvPr id="118" name="Rectangle 117"/>
          <p:cNvSpPr/>
          <p:nvPr/>
        </p:nvSpPr>
        <p:spPr>
          <a:xfrm rot="16200000">
            <a:off x="3172359" y="3460489"/>
            <a:ext cx="946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Amplitude</a:t>
            </a:r>
            <a:endParaRPr lang="fr-FR" sz="1400" dirty="0"/>
          </a:p>
        </p:txBody>
      </p:sp>
      <p:sp>
        <p:nvSpPr>
          <p:cNvPr id="122" name="Forme libre 121"/>
          <p:cNvSpPr/>
          <p:nvPr/>
        </p:nvSpPr>
        <p:spPr>
          <a:xfrm>
            <a:off x="3707904" y="3284984"/>
            <a:ext cx="2088232" cy="1584176"/>
          </a:xfrm>
          <a:custGeom>
            <a:avLst/>
            <a:gdLst>
              <a:gd name="connsiteX0" fmla="*/ 0 w 1683757"/>
              <a:gd name="connsiteY0" fmla="*/ 635072 h 635072"/>
              <a:gd name="connsiteX1" fmla="*/ 711989 w 1683757"/>
              <a:gd name="connsiteY1" fmla="*/ 28 h 635072"/>
              <a:gd name="connsiteX2" fmla="*/ 1125712 w 1683757"/>
              <a:gd name="connsiteY2" fmla="*/ 606206 h 635072"/>
              <a:gd name="connsiteX3" fmla="*/ 1683757 w 1683757"/>
              <a:gd name="connsiteY3" fmla="*/ 86625 h 635072"/>
              <a:gd name="connsiteX0" fmla="*/ 0 w 1683757"/>
              <a:gd name="connsiteY0" fmla="*/ 635072 h 635072"/>
              <a:gd name="connsiteX1" fmla="*/ 538803 w 1683757"/>
              <a:gd name="connsiteY1" fmla="*/ 28 h 635072"/>
              <a:gd name="connsiteX2" fmla="*/ 1125712 w 1683757"/>
              <a:gd name="connsiteY2" fmla="*/ 606206 h 635072"/>
              <a:gd name="connsiteX3" fmla="*/ 1683757 w 1683757"/>
              <a:gd name="connsiteY3" fmla="*/ 86625 h 635072"/>
              <a:gd name="connsiteX0" fmla="*/ 0 w 1683757"/>
              <a:gd name="connsiteY0" fmla="*/ 635072 h 635072"/>
              <a:gd name="connsiteX1" fmla="*/ 538803 w 1683757"/>
              <a:gd name="connsiteY1" fmla="*/ 28 h 635072"/>
              <a:gd name="connsiteX2" fmla="*/ 1164198 w 1683757"/>
              <a:gd name="connsiteY2" fmla="*/ 606206 h 635072"/>
              <a:gd name="connsiteX3" fmla="*/ 1683757 w 1683757"/>
              <a:gd name="connsiteY3" fmla="*/ 86625 h 635072"/>
              <a:gd name="connsiteX0" fmla="*/ 0 w 1500949"/>
              <a:gd name="connsiteY0" fmla="*/ 635074 h 635074"/>
              <a:gd name="connsiteX1" fmla="*/ 538803 w 1500949"/>
              <a:gd name="connsiteY1" fmla="*/ 30 h 635074"/>
              <a:gd name="connsiteX2" fmla="*/ 1164198 w 1500949"/>
              <a:gd name="connsiteY2" fmla="*/ 606208 h 635074"/>
              <a:gd name="connsiteX3" fmla="*/ 1500949 w 1500949"/>
              <a:gd name="connsiteY3" fmla="*/ 317552 h 635074"/>
              <a:gd name="connsiteX0" fmla="*/ 0 w 1289277"/>
              <a:gd name="connsiteY0" fmla="*/ 349380 h 624362"/>
              <a:gd name="connsiteX1" fmla="*/ 327131 w 1289277"/>
              <a:gd name="connsiteY1" fmla="*/ 12614 h 624362"/>
              <a:gd name="connsiteX2" fmla="*/ 952526 w 1289277"/>
              <a:gd name="connsiteY2" fmla="*/ 618792 h 624362"/>
              <a:gd name="connsiteX3" fmla="*/ 1289277 w 1289277"/>
              <a:gd name="connsiteY3" fmla="*/ 330136 h 624362"/>
              <a:gd name="connsiteX0" fmla="*/ 0 w 1289277"/>
              <a:gd name="connsiteY0" fmla="*/ 341778 h 616760"/>
              <a:gd name="connsiteX1" fmla="*/ 327131 w 1289277"/>
              <a:gd name="connsiteY1" fmla="*/ 5012 h 616760"/>
              <a:gd name="connsiteX2" fmla="*/ 952526 w 1289277"/>
              <a:gd name="connsiteY2" fmla="*/ 611190 h 616760"/>
              <a:gd name="connsiteX3" fmla="*/ 1289277 w 1289277"/>
              <a:gd name="connsiteY3" fmla="*/ 322534 h 6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277" h="616760">
                <a:moveTo>
                  <a:pt x="0" y="341778"/>
                </a:moveTo>
                <a:cubicBezTo>
                  <a:pt x="69755" y="228721"/>
                  <a:pt x="168377" y="-39890"/>
                  <a:pt x="327131" y="5012"/>
                </a:cubicBezTo>
                <a:cubicBezTo>
                  <a:pt x="485885" y="49914"/>
                  <a:pt x="792168" y="558270"/>
                  <a:pt x="952526" y="611190"/>
                </a:cubicBezTo>
                <a:cubicBezTo>
                  <a:pt x="1112884" y="664110"/>
                  <a:pt x="1289277" y="322534"/>
                  <a:pt x="1289277" y="3225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23" name="Forme libre 122"/>
          <p:cNvSpPr/>
          <p:nvPr/>
        </p:nvSpPr>
        <p:spPr>
          <a:xfrm>
            <a:off x="3923928" y="3284984"/>
            <a:ext cx="2088232" cy="1584176"/>
          </a:xfrm>
          <a:custGeom>
            <a:avLst/>
            <a:gdLst>
              <a:gd name="connsiteX0" fmla="*/ 0 w 1683757"/>
              <a:gd name="connsiteY0" fmla="*/ 635072 h 635072"/>
              <a:gd name="connsiteX1" fmla="*/ 711989 w 1683757"/>
              <a:gd name="connsiteY1" fmla="*/ 28 h 635072"/>
              <a:gd name="connsiteX2" fmla="*/ 1125712 w 1683757"/>
              <a:gd name="connsiteY2" fmla="*/ 606206 h 635072"/>
              <a:gd name="connsiteX3" fmla="*/ 1683757 w 1683757"/>
              <a:gd name="connsiteY3" fmla="*/ 86625 h 635072"/>
              <a:gd name="connsiteX0" fmla="*/ 0 w 1683757"/>
              <a:gd name="connsiteY0" fmla="*/ 635072 h 635072"/>
              <a:gd name="connsiteX1" fmla="*/ 538803 w 1683757"/>
              <a:gd name="connsiteY1" fmla="*/ 28 h 635072"/>
              <a:gd name="connsiteX2" fmla="*/ 1125712 w 1683757"/>
              <a:gd name="connsiteY2" fmla="*/ 606206 h 635072"/>
              <a:gd name="connsiteX3" fmla="*/ 1683757 w 1683757"/>
              <a:gd name="connsiteY3" fmla="*/ 86625 h 635072"/>
              <a:gd name="connsiteX0" fmla="*/ 0 w 1683757"/>
              <a:gd name="connsiteY0" fmla="*/ 635072 h 635072"/>
              <a:gd name="connsiteX1" fmla="*/ 538803 w 1683757"/>
              <a:gd name="connsiteY1" fmla="*/ 28 h 635072"/>
              <a:gd name="connsiteX2" fmla="*/ 1164198 w 1683757"/>
              <a:gd name="connsiteY2" fmla="*/ 606206 h 635072"/>
              <a:gd name="connsiteX3" fmla="*/ 1683757 w 1683757"/>
              <a:gd name="connsiteY3" fmla="*/ 86625 h 635072"/>
              <a:gd name="connsiteX0" fmla="*/ 0 w 1500949"/>
              <a:gd name="connsiteY0" fmla="*/ 635074 h 635074"/>
              <a:gd name="connsiteX1" fmla="*/ 538803 w 1500949"/>
              <a:gd name="connsiteY1" fmla="*/ 30 h 635074"/>
              <a:gd name="connsiteX2" fmla="*/ 1164198 w 1500949"/>
              <a:gd name="connsiteY2" fmla="*/ 606208 h 635074"/>
              <a:gd name="connsiteX3" fmla="*/ 1500949 w 1500949"/>
              <a:gd name="connsiteY3" fmla="*/ 317552 h 635074"/>
              <a:gd name="connsiteX0" fmla="*/ 0 w 1289277"/>
              <a:gd name="connsiteY0" fmla="*/ 349380 h 624362"/>
              <a:gd name="connsiteX1" fmla="*/ 327131 w 1289277"/>
              <a:gd name="connsiteY1" fmla="*/ 12614 h 624362"/>
              <a:gd name="connsiteX2" fmla="*/ 952526 w 1289277"/>
              <a:gd name="connsiteY2" fmla="*/ 618792 h 624362"/>
              <a:gd name="connsiteX3" fmla="*/ 1289277 w 1289277"/>
              <a:gd name="connsiteY3" fmla="*/ 330136 h 624362"/>
              <a:gd name="connsiteX0" fmla="*/ 0 w 1289277"/>
              <a:gd name="connsiteY0" fmla="*/ 341778 h 616760"/>
              <a:gd name="connsiteX1" fmla="*/ 327131 w 1289277"/>
              <a:gd name="connsiteY1" fmla="*/ 5012 h 616760"/>
              <a:gd name="connsiteX2" fmla="*/ 952526 w 1289277"/>
              <a:gd name="connsiteY2" fmla="*/ 611190 h 616760"/>
              <a:gd name="connsiteX3" fmla="*/ 1289277 w 1289277"/>
              <a:gd name="connsiteY3" fmla="*/ 322534 h 6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277" h="616760">
                <a:moveTo>
                  <a:pt x="0" y="341778"/>
                </a:moveTo>
                <a:cubicBezTo>
                  <a:pt x="69755" y="228721"/>
                  <a:pt x="168377" y="-39890"/>
                  <a:pt x="327131" y="5012"/>
                </a:cubicBezTo>
                <a:cubicBezTo>
                  <a:pt x="485885" y="49914"/>
                  <a:pt x="792168" y="558270"/>
                  <a:pt x="952526" y="611190"/>
                </a:cubicBezTo>
                <a:cubicBezTo>
                  <a:pt x="1112884" y="664110"/>
                  <a:pt x="1289277" y="322534"/>
                  <a:pt x="1289277" y="322534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3779912" y="3068960"/>
            <a:ext cx="756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Tension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860032" y="3645024"/>
            <a:ext cx="772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3"/>
                </a:solidFill>
              </a:rPr>
              <a:t>Courant</a:t>
            </a:r>
            <a:endParaRPr lang="fr-FR" sz="1400" dirty="0">
              <a:solidFill>
                <a:schemeClr val="accent3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Optimisation des flux d’énergie électrique</a:t>
            </a:r>
            <a:br>
              <a:rPr lang="fr-FR" dirty="0"/>
            </a:br>
            <a:r>
              <a:rPr lang="fr-FR" sz="2400" b="0" i="1" dirty="0" smtClean="0"/>
              <a:t>Le principe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08012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Convertisseur statique d’énergie électrique</a:t>
            </a:r>
          </a:p>
          <a:p>
            <a:pPr lvl="1"/>
            <a:r>
              <a:rPr lang="fr-FR" dirty="0"/>
              <a:t>« Découper » l’énergie électrique pour mieux </a:t>
            </a:r>
            <a:r>
              <a:rPr lang="fr-FR" dirty="0" smtClean="0"/>
              <a:t>l’utiliser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4067944" y="3429000"/>
            <a:ext cx="216024" cy="216024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avec flèche 93"/>
          <p:cNvCxnSpPr>
            <a:endCxn id="18" idx="6"/>
          </p:cNvCxnSpPr>
          <p:nvPr/>
        </p:nvCxnSpPr>
        <p:spPr>
          <a:xfrm flipH="1" flipV="1">
            <a:off x="4283968" y="3537012"/>
            <a:ext cx="2088232" cy="180020"/>
          </a:xfrm>
          <a:prstGeom prst="straightConnector1">
            <a:avLst/>
          </a:prstGeom>
          <a:ln>
            <a:solidFill>
              <a:srgbClr val="3366FF"/>
            </a:solidFill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99992" y="4180438"/>
            <a:ext cx="884858" cy="18466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200" dirty="0" smtClean="0"/>
              <a:t>50Hz =&gt; 20ms</a:t>
            </a:r>
            <a:endParaRPr lang="fr-FR" sz="1200" dirty="0"/>
          </a:p>
        </p:txBody>
      </p:sp>
      <p:cxnSp>
        <p:nvCxnSpPr>
          <p:cNvPr id="54" name="Connecteur droit avec flèche 53"/>
          <p:cNvCxnSpPr>
            <a:endCxn id="123" idx="3"/>
          </p:cNvCxnSpPr>
          <p:nvPr/>
        </p:nvCxnSpPr>
        <p:spPr>
          <a:xfrm>
            <a:off x="3923928" y="4221088"/>
            <a:ext cx="2088232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er 12"/>
          <p:cNvGrpSpPr/>
          <p:nvPr/>
        </p:nvGrpSpPr>
        <p:grpSpPr>
          <a:xfrm>
            <a:off x="6372201" y="2996952"/>
            <a:ext cx="2592287" cy="1675930"/>
            <a:chOff x="6228184" y="3429000"/>
            <a:chExt cx="2035386" cy="1315890"/>
          </a:xfrm>
        </p:grpSpPr>
        <p:cxnSp>
          <p:nvCxnSpPr>
            <p:cNvPr id="90" name="Connecteur droit avec flèche 89"/>
            <p:cNvCxnSpPr/>
            <p:nvPr/>
          </p:nvCxnSpPr>
          <p:spPr>
            <a:xfrm flipV="1">
              <a:off x="6638855" y="3645025"/>
              <a:ext cx="0" cy="1008112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>
              <a:off x="6422831" y="4517505"/>
              <a:ext cx="1749569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7707199" y="4478147"/>
              <a:ext cx="556371" cy="24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/>
                <a:t>Temps</a:t>
              </a:r>
              <a:endParaRPr lang="fr-FR" sz="1400" dirty="0"/>
            </a:p>
          </p:txBody>
        </p:sp>
        <p:sp>
          <p:nvSpPr>
            <p:cNvPr id="93" name="Rectangle 92"/>
            <p:cNvSpPr/>
            <p:nvPr/>
          </p:nvSpPr>
          <p:spPr>
            <a:xfrm rot="16200000">
              <a:off x="6031302" y="3820530"/>
              <a:ext cx="9468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/>
                <a:t>Amplitude</a:t>
              </a:r>
              <a:endParaRPr lang="fr-FR" sz="1400" dirty="0"/>
            </a:p>
          </p:txBody>
        </p:sp>
        <p:sp>
          <p:nvSpPr>
            <p:cNvPr id="95" name="Ellipse 94"/>
            <p:cNvSpPr/>
            <p:nvPr/>
          </p:nvSpPr>
          <p:spPr>
            <a:xfrm>
              <a:off x="6228184" y="3429000"/>
              <a:ext cx="1728192" cy="1315890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5" name="Grouper 44"/>
            <p:cNvGrpSpPr/>
            <p:nvPr/>
          </p:nvGrpSpPr>
          <p:grpSpPr>
            <a:xfrm>
              <a:off x="6729065" y="3860727"/>
              <a:ext cx="72008" cy="642505"/>
              <a:chOff x="7020272" y="5733256"/>
              <a:chExt cx="72008" cy="642505"/>
            </a:xfrm>
          </p:grpSpPr>
          <p:cxnSp>
            <p:nvCxnSpPr>
              <p:cNvPr id="28" name="Connecteur droit 27"/>
              <p:cNvCxnSpPr/>
              <p:nvPr/>
            </p:nvCxnSpPr>
            <p:spPr>
              <a:xfrm>
                <a:off x="7020272" y="5805264"/>
                <a:ext cx="0" cy="570496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7092280" y="5733256"/>
                <a:ext cx="0" cy="642505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 flipH="1">
                <a:off x="7020272" y="5733256"/>
                <a:ext cx="72008" cy="72008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er 36"/>
            <p:cNvGrpSpPr/>
            <p:nvPr/>
          </p:nvGrpSpPr>
          <p:grpSpPr>
            <a:xfrm>
              <a:off x="6876256" y="3815135"/>
              <a:ext cx="72008" cy="688098"/>
              <a:chOff x="7164288" y="5589240"/>
              <a:chExt cx="72008" cy="764544"/>
            </a:xfrm>
          </p:grpSpPr>
          <p:cxnSp>
            <p:nvCxnSpPr>
              <p:cNvPr id="105" name="Connecteur droit 104"/>
              <p:cNvCxnSpPr/>
              <p:nvPr/>
            </p:nvCxnSpPr>
            <p:spPr>
              <a:xfrm>
                <a:off x="7164288" y="5661248"/>
                <a:ext cx="0" cy="692534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7236296" y="5589240"/>
                <a:ext cx="0" cy="764544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flipH="1">
                <a:off x="7164288" y="5589240"/>
                <a:ext cx="72008" cy="72008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er 110"/>
            <p:cNvGrpSpPr/>
            <p:nvPr/>
          </p:nvGrpSpPr>
          <p:grpSpPr>
            <a:xfrm>
              <a:off x="7023447" y="3756847"/>
              <a:ext cx="72008" cy="746387"/>
              <a:chOff x="7164288" y="5589240"/>
              <a:chExt cx="72008" cy="746394"/>
            </a:xfrm>
          </p:grpSpPr>
          <p:cxnSp>
            <p:nvCxnSpPr>
              <p:cNvPr id="119" name="Connecteur droit 118"/>
              <p:cNvCxnSpPr/>
              <p:nvPr/>
            </p:nvCxnSpPr>
            <p:spPr>
              <a:xfrm>
                <a:off x="7164288" y="5661248"/>
                <a:ext cx="0" cy="674386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>
                <a:off x="7236296" y="5589240"/>
                <a:ext cx="0" cy="746392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 flipH="1">
                <a:off x="7164288" y="5589240"/>
                <a:ext cx="72008" cy="72008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er 125"/>
            <p:cNvGrpSpPr/>
            <p:nvPr/>
          </p:nvGrpSpPr>
          <p:grpSpPr>
            <a:xfrm>
              <a:off x="7164288" y="3702846"/>
              <a:ext cx="72008" cy="792065"/>
              <a:chOff x="7164288" y="5589240"/>
              <a:chExt cx="72008" cy="720080"/>
            </a:xfrm>
          </p:grpSpPr>
          <p:cxnSp>
            <p:nvCxnSpPr>
              <p:cNvPr id="128" name="Connecteur droit 127"/>
              <p:cNvCxnSpPr/>
              <p:nvPr/>
            </p:nvCxnSpPr>
            <p:spPr>
              <a:xfrm>
                <a:off x="7236296" y="5589240"/>
                <a:ext cx="0" cy="720080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7164288" y="5589240"/>
                <a:ext cx="72008" cy="72008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>
                <a:off x="7164288" y="5661248"/>
                <a:ext cx="0" cy="648072"/>
              </a:xfrm>
              <a:prstGeom prst="line">
                <a:avLst/>
              </a:prstGeom>
              <a:ln w="12700" cap="rnd">
                <a:solidFill>
                  <a:schemeClr val="accent3"/>
                </a:solidFill>
                <a:miter lim="800000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Connecteur droit 134"/>
            <p:cNvCxnSpPr/>
            <p:nvPr/>
          </p:nvCxnSpPr>
          <p:spPr>
            <a:xfrm>
              <a:off x="6804248" y="3855839"/>
              <a:ext cx="65435" cy="28352"/>
            </a:xfrm>
            <a:prstGeom prst="line">
              <a:avLst/>
            </a:prstGeom>
            <a:ln w="12700" cap="rnd">
              <a:solidFill>
                <a:schemeClr val="accent4"/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er 141"/>
            <p:cNvGrpSpPr/>
            <p:nvPr/>
          </p:nvGrpSpPr>
          <p:grpSpPr>
            <a:xfrm>
              <a:off x="6700490" y="4180954"/>
              <a:ext cx="202307" cy="80392"/>
              <a:chOff x="6628482" y="5909146"/>
              <a:chExt cx="202307" cy="80392"/>
            </a:xfrm>
          </p:grpSpPr>
          <p:cxnSp>
            <p:nvCxnSpPr>
              <p:cNvPr id="130" name="Connecteur droit avec flèche 129"/>
              <p:cNvCxnSpPr/>
              <p:nvPr/>
            </p:nvCxnSpPr>
            <p:spPr>
              <a:xfrm>
                <a:off x="6660232" y="5949342"/>
                <a:ext cx="144016" cy="0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avec flèche 138"/>
              <p:cNvCxnSpPr/>
              <p:nvPr/>
            </p:nvCxnSpPr>
            <p:spPr>
              <a:xfrm flipV="1">
                <a:off x="6628482" y="5909146"/>
                <a:ext cx="63624" cy="80392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avec flèche 140"/>
              <p:cNvCxnSpPr/>
              <p:nvPr/>
            </p:nvCxnSpPr>
            <p:spPr>
              <a:xfrm flipV="1">
                <a:off x="6767165" y="5909146"/>
                <a:ext cx="63624" cy="80392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Connecteur droit 147"/>
            <p:cNvCxnSpPr/>
            <p:nvPr/>
          </p:nvCxnSpPr>
          <p:spPr>
            <a:xfrm>
              <a:off x="6951439" y="3808090"/>
              <a:ext cx="65435" cy="28352"/>
            </a:xfrm>
            <a:prstGeom prst="line">
              <a:avLst/>
            </a:prstGeom>
            <a:ln w="12700" cap="rnd">
              <a:solidFill>
                <a:schemeClr val="accent4"/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>
              <a:off x="7092280" y="3755132"/>
              <a:ext cx="65435" cy="28352"/>
            </a:xfrm>
            <a:prstGeom prst="line">
              <a:avLst/>
            </a:prstGeom>
            <a:ln w="12700" cap="rnd">
              <a:solidFill>
                <a:schemeClr val="accent4"/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6703665" y="4277078"/>
              <a:ext cx="910506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fr-FR" sz="1200" dirty="0" smtClean="0"/>
                <a:t>20kHz =&gt; 50µs</a:t>
              </a:r>
              <a:endParaRPr lang="fr-FR" sz="1200" dirty="0"/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3779912" y="4941168"/>
            <a:ext cx="5364088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fr-FR" dirty="0" smtClean="0"/>
              <a:t>Pour </a:t>
            </a:r>
            <a:r>
              <a:rPr lang="fr-FR" dirty="0"/>
              <a:t>les </a:t>
            </a:r>
            <a:r>
              <a:rPr lang="fr-FR" dirty="0" smtClean="0"/>
              <a:t>composants actifs (interrupteurs statiques) : </a:t>
            </a:r>
            <a:br>
              <a:rPr lang="fr-FR" dirty="0" smtClean="0"/>
            </a:br>
            <a:r>
              <a:rPr lang="fr-FR" dirty="0" smtClean="0"/>
              <a:t>- Répétition d’état passant (ON) et d’état bloqué (OFF)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5496" y="1992556"/>
            <a:ext cx="3960440" cy="4308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400" dirty="0" smtClean="0"/>
              <a:t>Stratégie de contrôle des cellules de commutations</a:t>
            </a:r>
          </a:p>
          <a:p>
            <a:pPr algn="ctr"/>
            <a:r>
              <a:rPr lang="fr-FR" sz="1400" i="1" dirty="0" smtClean="0"/>
              <a:t>Commande et Supervision</a:t>
            </a:r>
            <a:endParaRPr lang="fr-FR" sz="1400" i="1" dirty="0"/>
          </a:p>
        </p:txBody>
      </p:sp>
      <p:cxnSp>
        <p:nvCxnSpPr>
          <p:cNvPr id="137" name="Connecteur droit 136"/>
          <p:cNvCxnSpPr/>
          <p:nvPr/>
        </p:nvCxnSpPr>
        <p:spPr>
          <a:xfrm>
            <a:off x="7110524" y="4365104"/>
            <a:ext cx="79209" cy="0"/>
          </a:xfrm>
          <a:prstGeom prst="line">
            <a:avLst/>
          </a:prstGeom>
          <a:ln w="12700" cap="rnd">
            <a:solidFill>
              <a:schemeClr val="accent3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7300342" y="4365151"/>
            <a:ext cx="79209" cy="0"/>
          </a:xfrm>
          <a:prstGeom prst="line">
            <a:avLst/>
          </a:prstGeom>
          <a:ln w="12700" cap="rnd">
            <a:solidFill>
              <a:schemeClr val="accent3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7482373" y="4365163"/>
            <a:ext cx="79209" cy="0"/>
          </a:xfrm>
          <a:prstGeom prst="line">
            <a:avLst/>
          </a:prstGeom>
          <a:ln w="12700" cap="rnd">
            <a:solidFill>
              <a:schemeClr val="accent3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7655938" y="4365175"/>
            <a:ext cx="79209" cy="0"/>
          </a:xfrm>
          <a:prstGeom prst="line">
            <a:avLst/>
          </a:prstGeom>
          <a:ln w="12700" cap="rnd">
            <a:solidFill>
              <a:schemeClr val="accent3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4" name="Grouper 143"/>
          <p:cNvGrpSpPr/>
          <p:nvPr/>
        </p:nvGrpSpPr>
        <p:grpSpPr>
          <a:xfrm rot="5400000">
            <a:off x="1643674" y="4776866"/>
            <a:ext cx="672075" cy="144016"/>
            <a:chOff x="3707904" y="4221088"/>
            <a:chExt cx="1368152" cy="288032"/>
          </a:xfrm>
        </p:grpSpPr>
        <p:cxnSp>
          <p:nvCxnSpPr>
            <p:cNvPr id="153" name="Connecteur droit 152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er 155"/>
          <p:cNvGrpSpPr/>
          <p:nvPr/>
        </p:nvGrpSpPr>
        <p:grpSpPr>
          <a:xfrm rot="5400000">
            <a:off x="2366060" y="4776866"/>
            <a:ext cx="672075" cy="144016"/>
            <a:chOff x="3707904" y="4221088"/>
            <a:chExt cx="1368152" cy="288032"/>
          </a:xfrm>
        </p:grpSpPr>
        <p:cxnSp>
          <p:nvCxnSpPr>
            <p:cNvPr id="157" name="Connecteur droit 156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er 160"/>
          <p:cNvGrpSpPr/>
          <p:nvPr/>
        </p:nvGrpSpPr>
        <p:grpSpPr>
          <a:xfrm rot="5400000">
            <a:off x="1643674" y="5424938"/>
            <a:ext cx="672075" cy="144016"/>
            <a:chOff x="3707904" y="4221088"/>
            <a:chExt cx="1368152" cy="288032"/>
          </a:xfrm>
        </p:grpSpPr>
        <p:cxnSp>
          <p:nvCxnSpPr>
            <p:cNvPr id="162" name="Connecteur droit 161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er 167"/>
          <p:cNvGrpSpPr/>
          <p:nvPr/>
        </p:nvGrpSpPr>
        <p:grpSpPr>
          <a:xfrm rot="5400000">
            <a:off x="2366060" y="5424938"/>
            <a:ext cx="672075" cy="144016"/>
            <a:chOff x="3707904" y="4221088"/>
            <a:chExt cx="1368152" cy="288032"/>
          </a:xfrm>
        </p:grpSpPr>
        <p:cxnSp>
          <p:nvCxnSpPr>
            <p:cNvPr id="169" name="Connecteur droit 168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Connecteur droit 171"/>
          <p:cNvCxnSpPr/>
          <p:nvPr/>
        </p:nvCxnSpPr>
        <p:spPr>
          <a:xfrm>
            <a:off x="539552" y="4509120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 flipV="1">
            <a:off x="611560" y="5859392"/>
            <a:ext cx="2016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 rot="16200000">
            <a:off x="555054" y="5089402"/>
            <a:ext cx="1440160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fr-FR" sz="1050" dirty="0" smtClean="0"/>
              <a:t>Stockage - Filtrage</a:t>
            </a:r>
            <a:endParaRPr lang="fr-FR" sz="1050" dirty="0"/>
          </a:p>
        </p:txBody>
      </p:sp>
      <p:cxnSp>
        <p:nvCxnSpPr>
          <p:cNvPr id="175" name="Connecteur droit 174"/>
          <p:cNvCxnSpPr/>
          <p:nvPr/>
        </p:nvCxnSpPr>
        <p:spPr>
          <a:xfrm>
            <a:off x="1907704" y="5085184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er 175"/>
          <p:cNvGrpSpPr/>
          <p:nvPr/>
        </p:nvGrpSpPr>
        <p:grpSpPr>
          <a:xfrm>
            <a:off x="1479338" y="4733580"/>
            <a:ext cx="481132" cy="169277"/>
            <a:chOff x="3855602" y="5089904"/>
            <a:chExt cx="481132" cy="169277"/>
          </a:xfrm>
        </p:grpSpPr>
        <p:cxnSp>
          <p:nvCxnSpPr>
            <p:cNvPr id="177" name="Connecteur droit avec flèche 176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79" name="Grouper 178"/>
          <p:cNvGrpSpPr/>
          <p:nvPr/>
        </p:nvGrpSpPr>
        <p:grpSpPr>
          <a:xfrm>
            <a:off x="2198042" y="4728860"/>
            <a:ext cx="481132" cy="169277"/>
            <a:chOff x="3855602" y="5089904"/>
            <a:chExt cx="481132" cy="169277"/>
          </a:xfrm>
        </p:grpSpPr>
        <p:cxnSp>
          <p:nvCxnSpPr>
            <p:cNvPr id="180" name="Connecteur droit avec flèche 179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angle 180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82" name="Grouper 181"/>
          <p:cNvGrpSpPr/>
          <p:nvPr/>
        </p:nvGrpSpPr>
        <p:grpSpPr>
          <a:xfrm>
            <a:off x="1477032" y="5381624"/>
            <a:ext cx="481132" cy="169277"/>
            <a:chOff x="3855602" y="5089904"/>
            <a:chExt cx="481132" cy="169277"/>
          </a:xfrm>
        </p:grpSpPr>
        <p:cxnSp>
          <p:nvCxnSpPr>
            <p:cNvPr id="183" name="Connecteur droit avec flèche 182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85" name="Grouper 184"/>
          <p:cNvGrpSpPr/>
          <p:nvPr/>
        </p:nvGrpSpPr>
        <p:grpSpPr>
          <a:xfrm>
            <a:off x="2195736" y="5376904"/>
            <a:ext cx="481132" cy="169277"/>
            <a:chOff x="3855602" y="5089904"/>
            <a:chExt cx="481132" cy="169277"/>
          </a:xfrm>
        </p:grpSpPr>
        <p:cxnSp>
          <p:nvCxnSpPr>
            <p:cNvPr id="186" name="Connecteur droit avec flèche 185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88" name="Rectangle 187"/>
          <p:cNvSpPr/>
          <p:nvPr/>
        </p:nvSpPr>
        <p:spPr>
          <a:xfrm rot="16200000">
            <a:off x="-157033" y="5093475"/>
            <a:ext cx="1480382" cy="231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Source DC</a:t>
            </a:r>
            <a:endParaRPr lang="fr-FR" sz="1050" dirty="0"/>
          </a:p>
        </p:txBody>
      </p:sp>
      <p:cxnSp>
        <p:nvCxnSpPr>
          <p:cNvPr id="189" name="Connecteur droit 188"/>
          <p:cNvCxnSpPr/>
          <p:nvPr/>
        </p:nvCxnSpPr>
        <p:spPr>
          <a:xfrm>
            <a:off x="1907704" y="5229200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 rot="16200000">
            <a:off x="2771800" y="5046820"/>
            <a:ext cx="1440160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Utilisation</a:t>
            </a:r>
            <a:endParaRPr lang="fr-FR" sz="1050" dirty="0"/>
          </a:p>
        </p:txBody>
      </p:sp>
      <p:sp>
        <p:nvSpPr>
          <p:cNvPr id="98" name="Flèche courbée vers la droite 97"/>
          <p:cNvSpPr/>
          <p:nvPr/>
        </p:nvSpPr>
        <p:spPr>
          <a:xfrm>
            <a:off x="3707904" y="5661248"/>
            <a:ext cx="432048" cy="50405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1960" y="5734997"/>
            <a:ext cx="4932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/>
            <a:r>
              <a:rPr lang="fr-FR" b="1" dirty="0" smtClean="0">
                <a:sym typeface="Wingdings"/>
              </a:rPr>
              <a:t>L’électronique de puissance intégrée soumise aux besoins et contraintes applicatives et normatives.</a:t>
            </a:r>
          </a:p>
        </p:txBody>
      </p:sp>
      <p:sp>
        <p:nvSpPr>
          <p:cNvPr id="100" name="Rectangle 99"/>
          <p:cNvSpPr/>
          <p:nvPr/>
        </p:nvSpPr>
        <p:spPr>
          <a:xfrm rot="16200000">
            <a:off x="2231740" y="5049180"/>
            <a:ext cx="1440160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fr-FR" sz="1050" dirty="0" smtClean="0"/>
              <a:t>Capteurs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6312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convertisseur </a:t>
            </a:r>
            <a:r>
              <a:rPr lang="mr-IN" dirty="0"/>
              <a:t>–</a:t>
            </a:r>
            <a:r>
              <a:rPr lang="fr-FR" dirty="0"/>
              <a:t> Le module de puissance</a:t>
            </a:r>
            <a:br>
              <a:rPr lang="fr-FR" dirty="0"/>
            </a:br>
            <a:r>
              <a:rPr lang="fr-FR" sz="2400" b="0" i="1" dirty="0" smtClean="0"/>
              <a:t>Au </a:t>
            </a:r>
            <a:r>
              <a:rPr lang="fr-FR" sz="2400" b="0" i="1" dirty="0"/>
              <a:t>service des performances et de la fiabilité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08012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Des composants intégrés dans un </a:t>
            </a:r>
            <a:r>
              <a:rPr lang="fr-FR" dirty="0" smtClean="0"/>
              <a:t>boitier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230" y="2536304"/>
            <a:ext cx="2279166" cy="1612776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3264464" y="3628090"/>
            <a:ext cx="253468" cy="16927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fr-FR" sz="1100" dirty="0" smtClean="0">
                <a:solidFill>
                  <a:schemeClr val="accent6"/>
                </a:solidFill>
              </a:rPr>
              <a:t>Cde</a:t>
            </a:r>
            <a:endParaRPr lang="fr-FR" sz="1100" dirty="0">
              <a:solidFill>
                <a:schemeClr val="accent6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70" y="2392288"/>
            <a:ext cx="2980654" cy="17228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07704" y="1340768"/>
            <a:ext cx="72122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Optimiser l’implantation des cellules de commutation pour 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i="1" dirty="0" smtClean="0"/>
              <a:t>Gérer </a:t>
            </a:r>
            <a:r>
              <a:rPr lang="fr-FR" i="1" dirty="0"/>
              <a:t>l</a:t>
            </a:r>
            <a:r>
              <a:rPr lang="fr-FR" i="1" dirty="0" smtClean="0"/>
              <a:t>es éléments parasites 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fr-FR" sz="1600" i="1" dirty="0" smtClean="0"/>
              <a:t>Réduction des surtensions </a:t>
            </a:r>
            <a:r>
              <a:rPr lang="fr-FR" sz="1600" i="1" dirty="0"/>
              <a:t>(pertes)</a:t>
            </a:r>
            <a:endParaRPr lang="fr-FR" sz="1600" i="1" dirty="0" smtClean="0"/>
          </a:p>
          <a:p>
            <a:pPr marL="1200150" lvl="2" indent="-285750">
              <a:buFont typeface="Wingdings" charset="2"/>
              <a:buChar char="§"/>
            </a:pPr>
            <a:r>
              <a:rPr lang="fr-FR" sz="1600" i="1" dirty="0" smtClean="0"/>
              <a:t>Réduction du rayonnement électromagnétique (CEM)</a:t>
            </a:r>
            <a:endParaRPr lang="fr-FR" sz="1600" dirty="0"/>
          </a:p>
        </p:txBody>
      </p:sp>
      <p:sp>
        <p:nvSpPr>
          <p:cNvPr id="112" name="Rectangle 111"/>
          <p:cNvSpPr/>
          <p:nvPr/>
        </p:nvSpPr>
        <p:spPr>
          <a:xfrm>
            <a:off x="3590318" y="2636912"/>
            <a:ext cx="477626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6152105" y="2492896"/>
            <a:ext cx="1300216" cy="1584176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5873368" y="3615351"/>
            <a:ext cx="253468" cy="16927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fr-FR" sz="1100" dirty="0" smtClean="0">
                <a:solidFill>
                  <a:schemeClr val="accent6"/>
                </a:solidFill>
              </a:rPr>
              <a:t>Cde</a:t>
            </a:r>
            <a:endParaRPr lang="fr-FR" sz="1100" dirty="0">
              <a:solidFill>
                <a:schemeClr val="accent6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995936" y="3933056"/>
            <a:ext cx="1411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i="1" dirty="0" smtClean="0">
                <a:solidFill>
                  <a:srgbClr val="000000"/>
                </a:solidFill>
              </a:rPr>
              <a:t>[BUTTAY_2016]</a:t>
            </a:r>
            <a:endParaRPr lang="fr-FR" sz="1400" i="1" dirty="0">
              <a:solidFill>
                <a:srgbClr val="00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347864" y="2420888"/>
            <a:ext cx="5011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chemeClr val="accent6"/>
                </a:solidFill>
              </a:rPr>
              <a:t>Cellule</a:t>
            </a:r>
            <a:endParaRPr lang="fr-FR" sz="900" dirty="0">
              <a:solidFill>
                <a:schemeClr val="accent6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56176" y="2492896"/>
            <a:ext cx="5011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chemeClr val="accent6"/>
                </a:solidFill>
              </a:rPr>
              <a:t>Cellule</a:t>
            </a:r>
            <a:endParaRPr lang="fr-FR" sz="900" dirty="0">
              <a:solidFill>
                <a:schemeClr val="accent6"/>
              </a:solidFill>
            </a:endParaRPr>
          </a:p>
        </p:txBody>
      </p:sp>
      <p:cxnSp>
        <p:nvCxnSpPr>
          <p:cNvPr id="126" name="Connecteur droit avec flèche 125"/>
          <p:cNvCxnSpPr/>
          <p:nvPr/>
        </p:nvCxnSpPr>
        <p:spPr>
          <a:xfrm>
            <a:off x="179512" y="2276872"/>
            <a:ext cx="2448272" cy="0"/>
          </a:xfrm>
          <a:prstGeom prst="straightConnector1">
            <a:avLst/>
          </a:prstGeom>
          <a:ln w="76200" cmpd="tri">
            <a:prstDash val="solid"/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7" name="Trapèze 126"/>
          <p:cNvSpPr/>
          <p:nvPr/>
        </p:nvSpPr>
        <p:spPr>
          <a:xfrm>
            <a:off x="251520" y="2564904"/>
            <a:ext cx="2233570" cy="432048"/>
          </a:xfrm>
          <a:prstGeom prst="trapezoid">
            <a:avLst>
              <a:gd name="adj" fmla="val 126231"/>
            </a:avLst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0">
                <a:schemeClr val="bg1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/>
          <p:cNvSpPr/>
          <p:nvPr/>
        </p:nvSpPr>
        <p:spPr>
          <a:xfrm>
            <a:off x="827584" y="1916832"/>
            <a:ext cx="1085801" cy="648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129" name="Rectangle 128"/>
          <p:cNvSpPr/>
          <p:nvPr/>
        </p:nvSpPr>
        <p:spPr>
          <a:xfrm>
            <a:off x="251520" y="2996952"/>
            <a:ext cx="2232248" cy="223224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251520" y="2996952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Association d’interrupteurs</a:t>
            </a:r>
          </a:p>
          <a:p>
            <a:r>
              <a:rPr lang="fr-FR" sz="1400" dirty="0" smtClean="0">
                <a:sym typeface="Wingdings"/>
              </a:rPr>
              <a:t> </a:t>
            </a:r>
            <a:r>
              <a:rPr lang="fr-FR" sz="1400" dirty="0" smtClean="0"/>
              <a:t>Cellules de commutations</a:t>
            </a:r>
            <a:endParaRPr lang="fr-FR" sz="1400" dirty="0"/>
          </a:p>
        </p:txBody>
      </p:sp>
      <p:grpSp>
        <p:nvGrpSpPr>
          <p:cNvPr id="131" name="Grouper 130"/>
          <p:cNvGrpSpPr/>
          <p:nvPr/>
        </p:nvGrpSpPr>
        <p:grpSpPr>
          <a:xfrm rot="5400000">
            <a:off x="1067610" y="3984778"/>
            <a:ext cx="672075" cy="144016"/>
            <a:chOff x="3707904" y="4221088"/>
            <a:chExt cx="1368152" cy="288032"/>
          </a:xfrm>
        </p:grpSpPr>
        <p:cxnSp>
          <p:nvCxnSpPr>
            <p:cNvPr id="132" name="Connecteur droit 131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er 134"/>
          <p:cNvGrpSpPr/>
          <p:nvPr/>
        </p:nvGrpSpPr>
        <p:grpSpPr>
          <a:xfrm rot="5400000">
            <a:off x="1789996" y="3984778"/>
            <a:ext cx="672075" cy="144016"/>
            <a:chOff x="3707904" y="4221088"/>
            <a:chExt cx="1368152" cy="288032"/>
          </a:xfrm>
        </p:grpSpPr>
        <p:cxnSp>
          <p:nvCxnSpPr>
            <p:cNvPr id="136" name="Connecteur droit 135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er 138"/>
          <p:cNvGrpSpPr/>
          <p:nvPr/>
        </p:nvGrpSpPr>
        <p:grpSpPr>
          <a:xfrm rot="5400000">
            <a:off x="1067610" y="4632850"/>
            <a:ext cx="672075" cy="144016"/>
            <a:chOff x="3707904" y="4221088"/>
            <a:chExt cx="1368152" cy="288032"/>
          </a:xfrm>
        </p:grpSpPr>
        <p:cxnSp>
          <p:nvCxnSpPr>
            <p:cNvPr id="140" name="Connecteur droit 139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er 142"/>
          <p:cNvGrpSpPr/>
          <p:nvPr/>
        </p:nvGrpSpPr>
        <p:grpSpPr>
          <a:xfrm rot="5400000">
            <a:off x="1789996" y="4632850"/>
            <a:ext cx="672075" cy="144016"/>
            <a:chOff x="3707904" y="4221088"/>
            <a:chExt cx="1368152" cy="288032"/>
          </a:xfrm>
        </p:grpSpPr>
        <p:cxnSp>
          <p:nvCxnSpPr>
            <p:cNvPr id="144" name="Connecteur droit 143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Connecteur droit 146"/>
          <p:cNvCxnSpPr/>
          <p:nvPr/>
        </p:nvCxnSpPr>
        <p:spPr>
          <a:xfrm>
            <a:off x="251520" y="3717032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>
            <a:off x="251520" y="5067304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>
            <a:off x="1331640" y="4365104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er 149"/>
          <p:cNvGrpSpPr/>
          <p:nvPr/>
        </p:nvGrpSpPr>
        <p:grpSpPr>
          <a:xfrm>
            <a:off x="903274" y="3941492"/>
            <a:ext cx="481132" cy="169277"/>
            <a:chOff x="3855602" y="5089904"/>
            <a:chExt cx="481132" cy="169277"/>
          </a:xfrm>
        </p:grpSpPr>
        <p:cxnSp>
          <p:nvCxnSpPr>
            <p:cNvPr id="151" name="Connecteur droit avec flèche 150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53" name="Grouper 152"/>
          <p:cNvGrpSpPr/>
          <p:nvPr/>
        </p:nvGrpSpPr>
        <p:grpSpPr>
          <a:xfrm>
            <a:off x="1621978" y="3936772"/>
            <a:ext cx="481132" cy="169277"/>
            <a:chOff x="3855602" y="5089904"/>
            <a:chExt cx="481132" cy="169277"/>
          </a:xfrm>
        </p:grpSpPr>
        <p:cxnSp>
          <p:nvCxnSpPr>
            <p:cNvPr id="154" name="Connecteur droit avec flèche 153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56" name="Grouper 155"/>
          <p:cNvGrpSpPr/>
          <p:nvPr/>
        </p:nvGrpSpPr>
        <p:grpSpPr>
          <a:xfrm>
            <a:off x="900968" y="4589536"/>
            <a:ext cx="481132" cy="169277"/>
            <a:chOff x="3855602" y="5089904"/>
            <a:chExt cx="481132" cy="169277"/>
          </a:xfrm>
        </p:grpSpPr>
        <p:cxnSp>
          <p:nvCxnSpPr>
            <p:cNvPr id="157" name="Connecteur droit avec flèche 156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59" name="Grouper 158"/>
          <p:cNvGrpSpPr/>
          <p:nvPr/>
        </p:nvGrpSpPr>
        <p:grpSpPr>
          <a:xfrm>
            <a:off x="1619672" y="4584816"/>
            <a:ext cx="481132" cy="169277"/>
            <a:chOff x="3855602" y="5089904"/>
            <a:chExt cx="481132" cy="169277"/>
          </a:xfrm>
        </p:grpSpPr>
        <p:cxnSp>
          <p:nvCxnSpPr>
            <p:cNvPr id="160" name="Connecteur droit avec flèche 159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162" name="Connecteur droit 161"/>
          <p:cNvCxnSpPr/>
          <p:nvPr/>
        </p:nvCxnSpPr>
        <p:spPr>
          <a:xfrm>
            <a:off x="2051720" y="4437112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1187624" y="3678668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1877746" y="3678668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1979712" y="3501008"/>
            <a:ext cx="5011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chemeClr val="accent6"/>
                </a:solidFill>
              </a:rPr>
              <a:t>Cellule</a:t>
            </a:r>
            <a:endParaRPr lang="fr-FR" sz="900" dirty="0">
              <a:solidFill>
                <a:schemeClr val="accent6"/>
              </a:solidFill>
            </a:endParaRPr>
          </a:p>
        </p:txBody>
      </p:sp>
      <p:grpSp>
        <p:nvGrpSpPr>
          <p:cNvPr id="166" name="Grouper 165"/>
          <p:cNvGrpSpPr/>
          <p:nvPr/>
        </p:nvGrpSpPr>
        <p:grpSpPr>
          <a:xfrm rot="5400000">
            <a:off x="443560" y="3997992"/>
            <a:ext cx="672075" cy="144016"/>
            <a:chOff x="3707904" y="4221088"/>
            <a:chExt cx="1368152" cy="288032"/>
          </a:xfrm>
        </p:grpSpPr>
        <p:cxnSp>
          <p:nvCxnSpPr>
            <p:cNvPr id="167" name="Connecteur droit 166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er 169"/>
          <p:cNvGrpSpPr/>
          <p:nvPr/>
        </p:nvGrpSpPr>
        <p:grpSpPr>
          <a:xfrm rot="5400000">
            <a:off x="443560" y="4646064"/>
            <a:ext cx="672075" cy="144016"/>
            <a:chOff x="3707904" y="4221088"/>
            <a:chExt cx="1368152" cy="288032"/>
          </a:xfrm>
        </p:grpSpPr>
        <p:cxnSp>
          <p:nvCxnSpPr>
            <p:cNvPr id="171" name="Connecteur droit 170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er 173"/>
          <p:cNvGrpSpPr/>
          <p:nvPr/>
        </p:nvGrpSpPr>
        <p:grpSpPr>
          <a:xfrm>
            <a:off x="275542" y="3949986"/>
            <a:ext cx="481132" cy="169277"/>
            <a:chOff x="3855602" y="5089904"/>
            <a:chExt cx="481132" cy="169277"/>
          </a:xfrm>
        </p:grpSpPr>
        <p:cxnSp>
          <p:nvCxnSpPr>
            <p:cNvPr id="175" name="Connecteur droit avec flèche 174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77" name="Grouper 176"/>
          <p:cNvGrpSpPr/>
          <p:nvPr/>
        </p:nvGrpSpPr>
        <p:grpSpPr>
          <a:xfrm>
            <a:off x="273236" y="4598030"/>
            <a:ext cx="481132" cy="169277"/>
            <a:chOff x="3855602" y="5089904"/>
            <a:chExt cx="481132" cy="169277"/>
          </a:xfrm>
        </p:grpSpPr>
        <p:cxnSp>
          <p:nvCxnSpPr>
            <p:cNvPr id="178" name="Connecteur droit avec flèche 177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178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80" name="Rectangle 179"/>
          <p:cNvSpPr/>
          <p:nvPr/>
        </p:nvSpPr>
        <p:spPr>
          <a:xfrm>
            <a:off x="531310" y="3691882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1" name="Connecteur droit 180"/>
          <p:cNvCxnSpPr/>
          <p:nvPr/>
        </p:nvCxnSpPr>
        <p:spPr>
          <a:xfrm>
            <a:off x="683568" y="4293096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Connecteur droit avec flèche 117"/>
          <p:cNvCxnSpPr/>
          <p:nvPr/>
        </p:nvCxnSpPr>
        <p:spPr>
          <a:xfrm>
            <a:off x="179512" y="2276872"/>
            <a:ext cx="2448272" cy="0"/>
          </a:xfrm>
          <a:prstGeom prst="straightConnector1">
            <a:avLst/>
          </a:prstGeom>
          <a:ln w="76200" cmpd="tri">
            <a:prstDash val="solid"/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Trapèze 96"/>
          <p:cNvSpPr/>
          <p:nvPr/>
        </p:nvSpPr>
        <p:spPr>
          <a:xfrm>
            <a:off x="251520" y="2564904"/>
            <a:ext cx="2233570" cy="432048"/>
          </a:xfrm>
          <a:prstGeom prst="trapezoid">
            <a:avLst>
              <a:gd name="adj" fmla="val 126231"/>
            </a:avLst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0">
                <a:schemeClr val="bg1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27584" y="1916832"/>
            <a:ext cx="1085801" cy="648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251520" y="2996952"/>
            <a:ext cx="2232248" cy="223224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51520" y="2996952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Association d’interrupteurs</a:t>
            </a:r>
          </a:p>
          <a:p>
            <a:r>
              <a:rPr lang="fr-FR" sz="1400" dirty="0" smtClean="0">
                <a:sym typeface="Wingdings"/>
              </a:rPr>
              <a:t> </a:t>
            </a:r>
            <a:r>
              <a:rPr lang="fr-FR" sz="1400" dirty="0" smtClean="0"/>
              <a:t>Cellules de commutations</a:t>
            </a:r>
            <a:endParaRPr lang="fr-FR" sz="14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convertisseur </a:t>
            </a:r>
            <a:r>
              <a:rPr lang="mr-IN" dirty="0"/>
              <a:t>–</a:t>
            </a:r>
            <a:r>
              <a:rPr lang="fr-FR" dirty="0"/>
              <a:t> Le module de puissance</a:t>
            </a:r>
            <a:br>
              <a:rPr lang="fr-FR" dirty="0"/>
            </a:br>
            <a:r>
              <a:rPr lang="fr-FR" sz="2400" b="0" i="1" dirty="0" smtClean="0"/>
              <a:t>Au </a:t>
            </a:r>
            <a:r>
              <a:rPr lang="fr-FR" sz="2400" b="0" i="1" dirty="0"/>
              <a:t>service des performances et de la fiabilité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0801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Des composants intégrés dans un boitier :</a:t>
            </a:r>
            <a:endParaRPr lang="fr-FR" dirty="0"/>
          </a:p>
        </p:txBody>
      </p:sp>
      <p:grpSp>
        <p:nvGrpSpPr>
          <p:cNvPr id="38" name="Grouper 37"/>
          <p:cNvGrpSpPr/>
          <p:nvPr/>
        </p:nvGrpSpPr>
        <p:grpSpPr>
          <a:xfrm rot="5400000">
            <a:off x="1067610" y="3984778"/>
            <a:ext cx="672075" cy="144016"/>
            <a:chOff x="3707904" y="4221088"/>
            <a:chExt cx="1368152" cy="288032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r 41"/>
          <p:cNvGrpSpPr/>
          <p:nvPr/>
        </p:nvGrpSpPr>
        <p:grpSpPr>
          <a:xfrm rot="5400000">
            <a:off x="1789996" y="3984778"/>
            <a:ext cx="672075" cy="144016"/>
            <a:chOff x="3707904" y="4221088"/>
            <a:chExt cx="1368152" cy="288032"/>
          </a:xfrm>
        </p:grpSpPr>
        <p:cxnSp>
          <p:nvCxnSpPr>
            <p:cNvPr id="44" name="Connecteur droit 43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r 46"/>
          <p:cNvGrpSpPr/>
          <p:nvPr/>
        </p:nvGrpSpPr>
        <p:grpSpPr>
          <a:xfrm rot="5400000">
            <a:off x="1067610" y="4632850"/>
            <a:ext cx="672075" cy="144016"/>
            <a:chOff x="3707904" y="4221088"/>
            <a:chExt cx="1368152" cy="288032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r 53"/>
          <p:cNvGrpSpPr/>
          <p:nvPr/>
        </p:nvGrpSpPr>
        <p:grpSpPr>
          <a:xfrm rot="5400000">
            <a:off x="1789996" y="4632850"/>
            <a:ext cx="672075" cy="144016"/>
            <a:chOff x="3707904" y="4221088"/>
            <a:chExt cx="1368152" cy="288032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Connecteur droit 71"/>
          <p:cNvCxnSpPr/>
          <p:nvPr/>
        </p:nvCxnSpPr>
        <p:spPr>
          <a:xfrm>
            <a:off x="251520" y="3717032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251520" y="5067304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1331640" y="4365104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er 75"/>
          <p:cNvGrpSpPr/>
          <p:nvPr/>
        </p:nvGrpSpPr>
        <p:grpSpPr>
          <a:xfrm>
            <a:off x="903274" y="3941492"/>
            <a:ext cx="481132" cy="169277"/>
            <a:chOff x="3855602" y="5089904"/>
            <a:chExt cx="481132" cy="169277"/>
          </a:xfrm>
        </p:grpSpPr>
        <p:cxnSp>
          <p:nvCxnSpPr>
            <p:cNvPr id="77" name="Connecteur droit avec flèche 76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0" name="Grouper 79"/>
          <p:cNvGrpSpPr/>
          <p:nvPr/>
        </p:nvGrpSpPr>
        <p:grpSpPr>
          <a:xfrm>
            <a:off x="1621978" y="3936772"/>
            <a:ext cx="481132" cy="169277"/>
            <a:chOff x="3855602" y="5089904"/>
            <a:chExt cx="481132" cy="169277"/>
          </a:xfrm>
        </p:grpSpPr>
        <p:cxnSp>
          <p:nvCxnSpPr>
            <p:cNvPr id="81" name="Connecteur droit avec flèche 80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4" name="Grouper 83"/>
          <p:cNvGrpSpPr/>
          <p:nvPr/>
        </p:nvGrpSpPr>
        <p:grpSpPr>
          <a:xfrm>
            <a:off x="900968" y="4589536"/>
            <a:ext cx="481132" cy="169277"/>
            <a:chOff x="3855602" y="5089904"/>
            <a:chExt cx="481132" cy="169277"/>
          </a:xfrm>
        </p:grpSpPr>
        <p:cxnSp>
          <p:nvCxnSpPr>
            <p:cNvPr id="85" name="Connecteur droit avec flèche 84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8" name="Grouper 87"/>
          <p:cNvGrpSpPr/>
          <p:nvPr/>
        </p:nvGrpSpPr>
        <p:grpSpPr>
          <a:xfrm>
            <a:off x="1619672" y="4584816"/>
            <a:ext cx="481132" cy="169277"/>
            <a:chOff x="3855602" y="5089904"/>
            <a:chExt cx="481132" cy="169277"/>
          </a:xfrm>
        </p:grpSpPr>
        <p:cxnSp>
          <p:nvCxnSpPr>
            <p:cNvPr id="89" name="Connecteur droit avec flèche 88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91" name="Connecteur droit 90"/>
          <p:cNvCxnSpPr/>
          <p:nvPr/>
        </p:nvCxnSpPr>
        <p:spPr>
          <a:xfrm>
            <a:off x="2051720" y="4437112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87624" y="3678668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1877746" y="3678668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979712" y="3501008"/>
            <a:ext cx="5011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chemeClr val="accent6"/>
                </a:solidFill>
              </a:rPr>
              <a:t>Cellule</a:t>
            </a:r>
            <a:endParaRPr lang="fr-FR" sz="900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7704" y="1340768"/>
            <a:ext cx="721223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Optimiser l’implantation des cellules de commutation pour 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i="1" dirty="0"/>
              <a:t>Gérer les éléments parasites 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fr-FR" sz="1600" i="1" dirty="0"/>
              <a:t>Réduction des surtensions </a:t>
            </a:r>
            <a:r>
              <a:rPr lang="fr-FR" sz="1600" i="1" dirty="0" smtClean="0"/>
              <a:t>(pertes)</a:t>
            </a:r>
            <a:endParaRPr lang="fr-FR" sz="1600" i="1" dirty="0"/>
          </a:p>
          <a:p>
            <a:pPr marL="1200150" lvl="2" indent="-285750">
              <a:buFont typeface="Wingdings" charset="2"/>
              <a:buChar char="§"/>
            </a:pPr>
            <a:r>
              <a:rPr lang="fr-FR" sz="1600" i="1" dirty="0"/>
              <a:t>Réduction du rayonnement électromagnétique </a:t>
            </a:r>
            <a:r>
              <a:rPr lang="fr-FR" sz="1600" i="1" dirty="0" smtClean="0"/>
              <a:t>(CEM)</a:t>
            </a:r>
            <a:endParaRPr lang="fr-FR" sz="1600" dirty="0"/>
          </a:p>
          <a:p>
            <a:pPr marL="1200150" lvl="2" indent="-285750">
              <a:buFont typeface="Wingdings" charset="2"/>
              <a:buChar char="§"/>
            </a:pPr>
            <a:endParaRPr lang="fr-FR" sz="1600" i="1" dirty="0"/>
          </a:p>
          <a:p>
            <a:pPr marL="742950" lvl="1" indent="-285750">
              <a:buFont typeface="Wingdings" charset="2"/>
              <a:buChar char="Ø"/>
            </a:pPr>
            <a:r>
              <a:rPr lang="fr-FR" i="1" dirty="0" smtClean="0"/>
              <a:t> </a:t>
            </a:r>
            <a:r>
              <a:rPr lang="fr-FR" i="1" dirty="0"/>
              <a:t>Distribuer les contraintes </a:t>
            </a:r>
            <a:r>
              <a:rPr lang="fr-FR" i="1" dirty="0" smtClean="0"/>
              <a:t>: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fr-FR" sz="1600" dirty="0"/>
              <a:t>Les contraintes électriques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fr-FR" sz="1600" dirty="0"/>
              <a:t>Les contraintes thermiques</a:t>
            </a:r>
          </a:p>
          <a:p>
            <a:pPr marL="1200150" lvl="2" indent="-285750">
              <a:buFont typeface="Wingdings" charset="2"/>
              <a:buChar char="§"/>
            </a:pPr>
            <a:r>
              <a:rPr lang="fr-FR" sz="1600" dirty="0"/>
              <a:t>Les contraintes mécaniques</a:t>
            </a:r>
          </a:p>
          <a:p>
            <a:pPr marL="742950" lvl="1" indent="-285750">
              <a:buFont typeface="Wingdings" charset="2"/>
              <a:buChar char="Ø"/>
            </a:pPr>
            <a:endParaRPr lang="fr-FR" sz="1600" dirty="0"/>
          </a:p>
        </p:txBody>
      </p:sp>
      <p:sp>
        <p:nvSpPr>
          <p:cNvPr id="120" name="Rectangle 119"/>
          <p:cNvSpPr/>
          <p:nvPr/>
        </p:nvSpPr>
        <p:spPr>
          <a:xfrm>
            <a:off x="1187624" y="5734997"/>
            <a:ext cx="76328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/>
            <a:r>
              <a:rPr lang="fr-FR" b="1" dirty="0">
                <a:solidFill>
                  <a:schemeClr val="dk1"/>
                </a:solidFill>
              </a:rPr>
              <a:t>Construire </a:t>
            </a:r>
            <a:r>
              <a:rPr lang="fr-FR" b="1" dirty="0" smtClean="0"/>
              <a:t>des ensembles de </a:t>
            </a:r>
            <a:r>
              <a:rPr lang="fr-FR" b="1" dirty="0" smtClean="0">
                <a:solidFill>
                  <a:schemeClr val="dk1"/>
                </a:solidFill>
              </a:rPr>
              <a:t>cellules </a:t>
            </a:r>
            <a:r>
              <a:rPr lang="fr-FR" b="1" dirty="0">
                <a:solidFill>
                  <a:schemeClr val="dk1"/>
                </a:solidFill>
              </a:rPr>
              <a:t>de </a:t>
            </a:r>
            <a:r>
              <a:rPr lang="fr-FR" b="1" dirty="0" smtClean="0">
                <a:solidFill>
                  <a:schemeClr val="dk1"/>
                </a:solidFill>
              </a:rPr>
              <a:t>commutations</a:t>
            </a:r>
          </a:p>
          <a:p>
            <a:pPr marL="460375" lvl="1"/>
            <a:r>
              <a:rPr lang="fr-FR" b="1" dirty="0" smtClean="0">
                <a:solidFill>
                  <a:schemeClr val="dk1"/>
                </a:solidFill>
              </a:rPr>
              <a:t>Performantes, </a:t>
            </a:r>
            <a:r>
              <a:rPr lang="fr-FR" b="1" dirty="0" smtClean="0"/>
              <a:t>Robustes, </a:t>
            </a:r>
            <a:r>
              <a:rPr lang="fr-FR" b="1" dirty="0" smtClean="0">
                <a:solidFill>
                  <a:schemeClr val="dk1"/>
                </a:solidFill>
              </a:rPr>
              <a:t>Fiables</a:t>
            </a:r>
            <a:r>
              <a:rPr lang="fr-FR" b="1" dirty="0" smtClean="0"/>
              <a:t>, Légères, Compactes, Economiques</a:t>
            </a:r>
            <a:r>
              <a:rPr lang="mr-IN" b="1" dirty="0" smtClean="0"/>
              <a:t>…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121" name="Flèche courbée vers la droite 120"/>
          <p:cNvSpPr/>
          <p:nvPr/>
        </p:nvSpPr>
        <p:spPr>
          <a:xfrm>
            <a:off x="683567" y="5446965"/>
            <a:ext cx="457971" cy="4320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663156"/>
            <a:ext cx="3788431" cy="19980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93"/>
          <a:stretch/>
        </p:blipFill>
        <p:spPr>
          <a:xfrm>
            <a:off x="6137680" y="2492896"/>
            <a:ext cx="2937726" cy="1872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0072" y="5013176"/>
            <a:ext cx="912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i="1" dirty="0" smtClean="0">
                <a:solidFill>
                  <a:srgbClr val="000000"/>
                </a:solidFill>
              </a:rPr>
              <a:t>[LI_2016]</a:t>
            </a:r>
            <a:endParaRPr lang="fr-FR" sz="1400" i="1" dirty="0">
              <a:solidFill>
                <a:srgbClr val="000000"/>
              </a:solidFill>
            </a:endParaRPr>
          </a:p>
        </p:txBody>
      </p:sp>
      <p:grpSp>
        <p:nvGrpSpPr>
          <p:cNvPr id="60" name="Grouper 59"/>
          <p:cNvGrpSpPr/>
          <p:nvPr/>
        </p:nvGrpSpPr>
        <p:grpSpPr>
          <a:xfrm rot="5400000">
            <a:off x="443560" y="3997992"/>
            <a:ext cx="672075" cy="144016"/>
            <a:chOff x="3707904" y="4221088"/>
            <a:chExt cx="1368152" cy="288032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r 63"/>
          <p:cNvGrpSpPr/>
          <p:nvPr/>
        </p:nvGrpSpPr>
        <p:grpSpPr>
          <a:xfrm rot="5400000">
            <a:off x="443560" y="4646064"/>
            <a:ext cx="672075" cy="144016"/>
            <a:chOff x="3707904" y="4221088"/>
            <a:chExt cx="1368152" cy="288032"/>
          </a:xfrm>
        </p:grpSpPr>
        <p:cxnSp>
          <p:nvCxnSpPr>
            <p:cNvPr id="65" name="Connecteur droit 64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r 67"/>
          <p:cNvGrpSpPr/>
          <p:nvPr/>
        </p:nvGrpSpPr>
        <p:grpSpPr>
          <a:xfrm>
            <a:off x="275542" y="3949986"/>
            <a:ext cx="481132" cy="169277"/>
            <a:chOff x="3855602" y="5089904"/>
            <a:chExt cx="481132" cy="169277"/>
          </a:xfrm>
        </p:grpSpPr>
        <p:cxnSp>
          <p:nvCxnSpPr>
            <p:cNvPr id="69" name="Connecteur droit avec flèche 68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8" name="Grouper 77"/>
          <p:cNvGrpSpPr/>
          <p:nvPr/>
        </p:nvGrpSpPr>
        <p:grpSpPr>
          <a:xfrm>
            <a:off x="273236" y="4598030"/>
            <a:ext cx="481132" cy="169277"/>
            <a:chOff x="3855602" y="5089904"/>
            <a:chExt cx="481132" cy="169277"/>
          </a:xfrm>
        </p:grpSpPr>
        <p:cxnSp>
          <p:nvCxnSpPr>
            <p:cNvPr id="82" name="Connecteur droit avec flèche 81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531310" y="3691882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93"/>
          <p:cNvCxnSpPr/>
          <p:nvPr/>
        </p:nvCxnSpPr>
        <p:spPr>
          <a:xfrm>
            <a:off x="683568" y="4293096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660232" y="2489816"/>
            <a:ext cx="1728192" cy="1875288"/>
          </a:xfrm>
          <a:custGeom>
            <a:avLst/>
            <a:gdLst>
              <a:gd name="connsiteX0" fmla="*/ 0 w 1728192"/>
              <a:gd name="connsiteY0" fmla="*/ 0 h 1872208"/>
              <a:gd name="connsiteX1" fmla="*/ 1728192 w 1728192"/>
              <a:gd name="connsiteY1" fmla="*/ 0 h 1872208"/>
              <a:gd name="connsiteX2" fmla="*/ 1728192 w 1728192"/>
              <a:gd name="connsiteY2" fmla="*/ 1872208 h 1872208"/>
              <a:gd name="connsiteX3" fmla="*/ 0 w 1728192"/>
              <a:gd name="connsiteY3" fmla="*/ 1872208 h 1872208"/>
              <a:gd name="connsiteX4" fmla="*/ 0 w 1728192"/>
              <a:gd name="connsiteY4" fmla="*/ 0 h 1872208"/>
              <a:gd name="connsiteX0" fmla="*/ 0 w 1728192"/>
              <a:gd name="connsiteY0" fmla="*/ 15654 h 1887862"/>
              <a:gd name="connsiteX1" fmla="*/ 1374166 w 1728192"/>
              <a:gd name="connsiteY1" fmla="*/ 0 h 1887862"/>
              <a:gd name="connsiteX2" fmla="*/ 1728192 w 1728192"/>
              <a:gd name="connsiteY2" fmla="*/ 15654 h 1887862"/>
              <a:gd name="connsiteX3" fmla="*/ 1728192 w 1728192"/>
              <a:gd name="connsiteY3" fmla="*/ 1887862 h 1887862"/>
              <a:gd name="connsiteX4" fmla="*/ 0 w 1728192"/>
              <a:gd name="connsiteY4" fmla="*/ 1887862 h 1887862"/>
              <a:gd name="connsiteX5" fmla="*/ 0 w 1728192"/>
              <a:gd name="connsiteY5" fmla="*/ 15654 h 1887862"/>
              <a:gd name="connsiteX0" fmla="*/ 0 w 1728192"/>
              <a:gd name="connsiteY0" fmla="*/ 15654 h 1887862"/>
              <a:gd name="connsiteX1" fmla="*/ 1374166 w 1728192"/>
              <a:gd name="connsiteY1" fmla="*/ 0 h 1887862"/>
              <a:gd name="connsiteX2" fmla="*/ 1728192 w 1728192"/>
              <a:gd name="connsiteY2" fmla="*/ 15654 h 1887862"/>
              <a:gd name="connsiteX3" fmla="*/ 1728192 w 1728192"/>
              <a:gd name="connsiteY3" fmla="*/ 1887862 h 1887862"/>
              <a:gd name="connsiteX4" fmla="*/ 0 w 1728192"/>
              <a:gd name="connsiteY4" fmla="*/ 1887862 h 1887862"/>
              <a:gd name="connsiteX5" fmla="*/ 0 w 1728192"/>
              <a:gd name="connsiteY5" fmla="*/ 15654 h 1887862"/>
              <a:gd name="connsiteX0" fmla="*/ 0 w 1728192"/>
              <a:gd name="connsiteY0" fmla="*/ 15654 h 1887862"/>
              <a:gd name="connsiteX1" fmla="*/ 1374166 w 1728192"/>
              <a:gd name="connsiteY1" fmla="*/ 0 h 1887862"/>
              <a:gd name="connsiteX2" fmla="*/ 1728192 w 1728192"/>
              <a:gd name="connsiteY2" fmla="*/ 15654 h 1887862"/>
              <a:gd name="connsiteX3" fmla="*/ 1728192 w 1728192"/>
              <a:gd name="connsiteY3" fmla="*/ 1887862 h 1887862"/>
              <a:gd name="connsiteX4" fmla="*/ 0 w 1728192"/>
              <a:gd name="connsiteY4" fmla="*/ 1887862 h 1887862"/>
              <a:gd name="connsiteX5" fmla="*/ 0 w 1728192"/>
              <a:gd name="connsiteY5" fmla="*/ 15654 h 1887862"/>
              <a:gd name="connsiteX0" fmla="*/ 0 w 1728192"/>
              <a:gd name="connsiteY0" fmla="*/ 15654 h 1887862"/>
              <a:gd name="connsiteX1" fmla="*/ 1374166 w 1728192"/>
              <a:gd name="connsiteY1" fmla="*/ 0 h 1887862"/>
              <a:gd name="connsiteX2" fmla="*/ 1728192 w 1728192"/>
              <a:gd name="connsiteY2" fmla="*/ 15654 h 1887862"/>
              <a:gd name="connsiteX3" fmla="*/ 1713648 w 1728192"/>
              <a:gd name="connsiteY3" fmla="*/ 414970 h 1887862"/>
              <a:gd name="connsiteX4" fmla="*/ 1728192 w 1728192"/>
              <a:gd name="connsiteY4" fmla="*/ 1887862 h 1887862"/>
              <a:gd name="connsiteX5" fmla="*/ 0 w 1728192"/>
              <a:gd name="connsiteY5" fmla="*/ 1887862 h 1887862"/>
              <a:gd name="connsiteX6" fmla="*/ 0 w 1728192"/>
              <a:gd name="connsiteY6" fmla="*/ 15654 h 1887862"/>
              <a:gd name="connsiteX0" fmla="*/ 0 w 1728192"/>
              <a:gd name="connsiteY0" fmla="*/ 15654 h 1887862"/>
              <a:gd name="connsiteX1" fmla="*/ 1374166 w 1728192"/>
              <a:gd name="connsiteY1" fmla="*/ 0 h 1887862"/>
              <a:gd name="connsiteX2" fmla="*/ 1728192 w 1728192"/>
              <a:gd name="connsiteY2" fmla="*/ 15654 h 1887862"/>
              <a:gd name="connsiteX3" fmla="*/ 1713648 w 1728192"/>
              <a:gd name="connsiteY3" fmla="*/ 666467 h 1887862"/>
              <a:gd name="connsiteX4" fmla="*/ 1728192 w 1728192"/>
              <a:gd name="connsiteY4" fmla="*/ 1887862 h 1887862"/>
              <a:gd name="connsiteX5" fmla="*/ 0 w 1728192"/>
              <a:gd name="connsiteY5" fmla="*/ 1887862 h 1887862"/>
              <a:gd name="connsiteX6" fmla="*/ 0 w 1728192"/>
              <a:gd name="connsiteY6" fmla="*/ 15654 h 1887862"/>
              <a:gd name="connsiteX0" fmla="*/ 0 w 1728192"/>
              <a:gd name="connsiteY0" fmla="*/ 15654 h 1887862"/>
              <a:gd name="connsiteX1" fmla="*/ 1374166 w 1728192"/>
              <a:gd name="connsiteY1" fmla="*/ 0 h 1887862"/>
              <a:gd name="connsiteX2" fmla="*/ 483426 w 1728192"/>
              <a:gd name="connsiteY2" fmla="*/ 682120 h 1887862"/>
              <a:gd name="connsiteX3" fmla="*/ 1713648 w 1728192"/>
              <a:gd name="connsiteY3" fmla="*/ 666467 h 1887862"/>
              <a:gd name="connsiteX4" fmla="*/ 1728192 w 1728192"/>
              <a:gd name="connsiteY4" fmla="*/ 1887862 h 1887862"/>
              <a:gd name="connsiteX5" fmla="*/ 0 w 1728192"/>
              <a:gd name="connsiteY5" fmla="*/ 1887862 h 1887862"/>
              <a:gd name="connsiteX6" fmla="*/ 0 w 1728192"/>
              <a:gd name="connsiteY6" fmla="*/ 15654 h 1887862"/>
              <a:gd name="connsiteX0" fmla="*/ 0 w 1728192"/>
              <a:gd name="connsiteY0" fmla="*/ 0 h 1872208"/>
              <a:gd name="connsiteX1" fmla="*/ 494029 w 1728192"/>
              <a:gd name="connsiteY1" fmla="*/ 47220 h 1872208"/>
              <a:gd name="connsiteX2" fmla="*/ 483426 w 1728192"/>
              <a:gd name="connsiteY2" fmla="*/ 666466 h 1872208"/>
              <a:gd name="connsiteX3" fmla="*/ 1713648 w 1728192"/>
              <a:gd name="connsiteY3" fmla="*/ 650813 h 1872208"/>
              <a:gd name="connsiteX4" fmla="*/ 1728192 w 1728192"/>
              <a:gd name="connsiteY4" fmla="*/ 1872208 h 1872208"/>
              <a:gd name="connsiteX5" fmla="*/ 0 w 1728192"/>
              <a:gd name="connsiteY5" fmla="*/ 1872208 h 1872208"/>
              <a:gd name="connsiteX6" fmla="*/ 0 w 1728192"/>
              <a:gd name="connsiteY6" fmla="*/ 0 h 1872208"/>
              <a:gd name="connsiteX0" fmla="*/ 0 w 1728192"/>
              <a:gd name="connsiteY0" fmla="*/ 3080 h 1875288"/>
              <a:gd name="connsiteX1" fmla="*/ 494029 w 1728192"/>
              <a:gd name="connsiteY1" fmla="*/ 0 h 1875288"/>
              <a:gd name="connsiteX2" fmla="*/ 483426 w 1728192"/>
              <a:gd name="connsiteY2" fmla="*/ 669546 h 1875288"/>
              <a:gd name="connsiteX3" fmla="*/ 1713648 w 1728192"/>
              <a:gd name="connsiteY3" fmla="*/ 653893 h 1875288"/>
              <a:gd name="connsiteX4" fmla="*/ 1728192 w 1728192"/>
              <a:gd name="connsiteY4" fmla="*/ 1875288 h 1875288"/>
              <a:gd name="connsiteX5" fmla="*/ 0 w 1728192"/>
              <a:gd name="connsiteY5" fmla="*/ 1875288 h 1875288"/>
              <a:gd name="connsiteX6" fmla="*/ 0 w 1728192"/>
              <a:gd name="connsiteY6" fmla="*/ 3080 h 1875288"/>
              <a:gd name="connsiteX0" fmla="*/ 0 w 1728192"/>
              <a:gd name="connsiteY0" fmla="*/ 3080 h 1875288"/>
              <a:gd name="connsiteX1" fmla="*/ 494029 w 1728192"/>
              <a:gd name="connsiteY1" fmla="*/ 0 h 1875288"/>
              <a:gd name="connsiteX2" fmla="*/ 483426 w 1728192"/>
              <a:gd name="connsiteY2" fmla="*/ 644397 h 1875288"/>
              <a:gd name="connsiteX3" fmla="*/ 1713648 w 1728192"/>
              <a:gd name="connsiteY3" fmla="*/ 653893 h 1875288"/>
              <a:gd name="connsiteX4" fmla="*/ 1728192 w 1728192"/>
              <a:gd name="connsiteY4" fmla="*/ 1875288 h 1875288"/>
              <a:gd name="connsiteX5" fmla="*/ 0 w 1728192"/>
              <a:gd name="connsiteY5" fmla="*/ 1875288 h 1875288"/>
              <a:gd name="connsiteX6" fmla="*/ 0 w 1728192"/>
              <a:gd name="connsiteY6" fmla="*/ 3080 h 187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192" h="1875288">
                <a:moveTo>
                  <a:pt x="0" y="3080"/>
                </a:moveTo>
                <a:lnTo>
                  <a:pt x="494029" y="0"/>
                </a:lnTo>
                <a:lnTo>
                  <a:pt x="483426" y="644397"/>
                </a:lnTo>
                <a:lnTo>
                  <a:pt x="1713648" y="653893"/>
                </a:lnTo>
                <a:lnTo>
                  <a:pt x="1728192" y="1875288"/>
                </a:lnTo>
                <a:lnTo>
                  <a:pt x="0" y="1875288"/>
                </a:lnTo>
                <a:lnTo>
                  <a:pt x="0" y="3080"/>
                </a:lnTo>
                <a:close/>
              </a:path>
            </a:pathLst>
          </a:cu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7815257" y="2924944"/>
            <a:ext cx="5011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chemeClr val="accent6"/>
                </a:solidFill>
              </a:rPr>
              <a:t>Cellule</a:t>
            </a:r>
            <a:endParaRPr lang="fr-FR" sz="9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Connecteur droit avec flèche 265"/>
          <p:cNvCxnSpPr/>
          <p:nvPr/>
        </p:nvCxnSpPr>
        <p:spPr>
          <a:xfrm>
            <a:off x="179512" y="2276872"/>
            <a:ext cx="4104456" cy="0"/>
          </a:xfrm>
          <a:prstGeom prst="straightConnector1">
            <a:avLst/>
          </a:prstGeom>
          <a:ln w="76200" cmpd="tri">
            <a:prstDash val="solid"/>
            <a:headEnd type="non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2561248"/>
            <a:ext cx="2553320" cy="3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991030" y="5373216"/>
            <a:ext cx="3021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FFFF"/>
                </a:solidFill>
              </a:rPr>
              <a:t>L</a:t>
            </a:r>
            <a:r>
              <a:rPr lang="fr-FR" sz="1400" dirty="0" smtClean="0">
                <a:solidFill>
                  <a:schemeClr val="bg1"/>
                </a:solidFill>
              </a:rPr>
              <a:t>:20cm l:10cm h:5cm</a:t>
            </a:r>
            <a:br>
              <a:rPr lang="fr-FR" sz="1400" dirty="0" smtClean="0">
                <a:solidFill>
                  <a:schemeClr val="bg1"/>
                </a:solidFill>
              </a:rPr>
            </a:br>
            <a:r>
              <a:rPr lang="fr-FR" sz="1400" dirty="0" smtClean="0"/>
              <a:t>Partie active (puce) : S:1cm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 - ep</a:t>
            </a:r>
            <a:r>
              <a:rPr lang="fr-FR" sz="1400" dirty="0"/>
              <a:t>:</a:t>
            </a:r>
            <a:r>
              <a:rPr lang="fr-FR" sz="1400" dirty="0" smtClean="0"/>
              <a:t>35µm </a:t>
            </a:r>
            <a:endParaRPr lang="fr-FR" sz="14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fr-FR" dirty="0"/>
              <a:t>Le convertisseur </a:t>
            </a:r>
            <a:r>
              <a:rPr lang="mr-IN" dirty="0"/>
              <a:t>–</a:t>
            </a:r>
            <a:r>
              <a:rPr lang="fr-FR" dirty="0"/>
              <a:t> Le module de puissance</a:t>
            </a:r>
            <a:br>
              <a:rPr lang="fr-FR" dirty="0"/>
            </a:br>
            <a:r>
              <a:rPr lang="fr-FR" sz="2400" b="0" i="1" dirty="0" smtClean="0"/>
              <a:t>Au </a:t>
            </a:r>
            <a:r>
              <a:rPr lang="fr-FR" sz="2400" b="0" i="1" dirty="0"/>
              <a:t>service des performances et de la fiabilité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Des composants intégrés dans un </a:t>
            </a:r>
            <a:r>
              <a:rPr lang="fr-FR" dirty="0" smtClean="0"/>
              <a:t>boitier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093401" y="2564904"/>
            <a:ext cx="1054663" cy="153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[Source SEMIKRON]</a:t>
            </a:r>
            <a:endParaRPr lang="fr-FR" sz="1000" i="1" dirty="0">
              <a:solidFill>
                <a:srgbClr val="0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556792"/>
            <a:ext cx="2664296" cy="199822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092280" y="1628800"/>
            <a:ext cx="703693" cy="153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[Source FUJI]</a:t>
            </a:r>
            <a:endParaRPr lang="fr-FR" sz="1000" i="1" dirty="0">
              <a:solidFill>
                <a:srgbClr val="00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039" y="3717032"/>
            <a:ext cx="3601465" cy="18722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1" name="Rectangle 60"/>
          <p:cNvSpPr/>
          <p:nvPr/>
        </p:nvSpPr>
        <p:spPr>
          <a:xfrm>
            <a:off x="5940152" y="3933056"/>
            <a:ext cx="1000562" cy="153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000" i="1" dirty="0" smtClean="0"/>
              <a:t>[</a:t>
            </a:r>
            <a:r>
              <a:rPr lang="fr-FR" sz="1000" cap="all" dirty="0" smtClean="0"/>
              <a:t>DiMarino</a:t>
            </a:r>
            <a:r>
              <a:rPr lang="fr-FR" sz="1000" i="1" dirty="0" smtClean="0"/>
              <a:t>_2016]</a:t>
            </a:r>
            <a:endParaRPr lang="fr-FR" sz="1000" i="1" dirty="0"/>
          </a:p>
        </p:txBody>
      </p:sp>
      <p:sp>
        <p:nvSpPr>
          <p:cNvPr id="20" name="Rectangle 19"/>
          <p:cNvSpPr/>
          <p:nvPr/>
        </p:nvSpPr>
        <p:spPr>
          <a:xfrm>
            <a:off x="6084168" y="5445224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Module 1.2 </a:t>
            </a:r>
            <a:r>
              <a:rPr lang="fr-FR" sz="1400" dirty="0"/>
              <a:t>kV SiC </a:t>
            </a:r>
            <a:r>
              <a:rPr lang="fr-FR" sz="1400" dirty="0" smtClean="0"/>
              <a:t>MOSFET</a:t>
            </a:r>
            <a:endParaRPr lang="fr-FR" sz="1400" dirty="0"/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3635896" y="2852936"/>
            <a:ext cx="2376264" cy="140369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6" name="Trapèze 155"/>
          <p:cNvSpPr/>
          <p:nvPr/>
        </p:nvSpPr>
        <p:spPr>
          <a:xfrm rot="16200000">
            <a:off x="1259632" y="3822948"/>
            <a:ext cx="3024336" cy="576063"/>
          </a:xfrm>
          <a:prstGeom prst="trapezoid">
            <a:avLst>
              <a:gd name="adj" fmla="val 70186"/>
            </a:avLst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Trapèze 210"/>
          <p:cNvSpPr/>
          <p:nvPr/>
        </p:nvSpPr>
        <p:spPr>
          <a:xfrm>
            <a:off x="251520" y="2564904"/>
            <a:ext cx="2233570" cy="432048"/>
          </a:xfrm>
          <a:prstGeom prst="trapezoid">
            <a:avLst>
              <a:gd name="adj" fmla="val 126231"/>
            </a:avLst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0">
                <a:schemeClr val="bg1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Rectangle 211"/>
          <p:cNvSpPr/>
          <p:nvPr/>
        </p:nvSpPr>
        <p:spPr>
          <a:xfrm>
            <a:off x="827584" y="1916832"/>
            <a:ext cx="1085801" cy="6489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fr-FR" sz="1400" dirty="0" smtClean="0"/>
              <a:t>Convertisseur</a:t>
            </a:r>
          </a:p>
          <a:p>
            <a:pPr algn="ctr"/>
            <a:r>
              <a:rPr lang="fr-FR" sz="1400" dirty="0" smtClean="0"/>
              <a:t>statique</a:t>
            </a:r>
            <a:endParaRPr lang="fr-FR" sz="1400" dirty="0"/>
          </a:p>
        </p:txBody>
      </p:sp>
      <p:sp>
        <p:nvSpPr>
          <p:cNvPr id="213" name="Rectangle 212"/>
          <p:cNvSpPr/>
          <p:nvPr/>
        </p:nvSpPr>
        <p:spPr>
          <a:xfrm>
            <a:off x="251520" y="2996952"/>
            <a:ext cx="2232248" cy="223224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Rectangle 213"/>
          <p:cNvSpPr/>
          <p:nvPr/>
        </p:nvSpPr>
        <p:spPr>
          <a:xfrm>
            <a:off x="251520" y="2996952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Association d’interrupteurs</a:t>
            </a:r>
          </a:p>
          <a:p>
            <a:r>
              <a:rPr lang="fr-FR" sz="1400" dirty="0" smtClean="0">
                <a:sym typeface="Wingdings"/>
              </a:rPr>
              <a:t> </a:t>
            </a:r>
            <a:r>
              <a:rPr lang="fr-FR" sz="1400" dirty="0" smtClean="0"/>
              <a:t>Cellules de commutations</a:t>
            </a:r>
            <a:endParaRPr lang="fr-FR" sz="1400" dirty="0"/>
          </a:p>
        </p:txBody>
      </p:sp>
      <p:grpSp>
        <p:nvGrpSpPr>
          <p:cNvPr id="215" name="Grouper 214"/>
          <p:cNvGrpSpPr/>
          <p:nvPr/>
        </p:nvGrpSpPr>
        <p:grpSpPr>
          <a:xfrm rot="5400000">
            <a:off x="1067610" y="3984778"/>
            <a:ext cx="672075" cy="144016"/>
            <a:chOff x="3707904" y="4221088"/>
            <a:chExt cx="1368152" cy="288032"/>
          </a:xfrm>
        </p:grpSpPr>
        <p:cxnSp>
          <p:nvCxnSpPr>
            <p:cNvPr id="216" name="Connecteur droit 215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er 218"/>
          <p:cNvGrpSpPr/>
          <p:nvPr/>
        </p:nvGrpSpPr>
        <p:grpSpPr>
          <a:xfrm rot="5400000">
            <a:off x="1789996" y="3984778"/>
            <a:ext cx="672075" cy="144016"/>
            <a:chOff x="3707904" y="4221088"/>
            <a:chExt cx="1368152" cy="288032"/>
          </a:xfrm>
        </p:grpSpPr>
        <p:cxnSp>
          <p:nvCxnSpPr>
            <p:cNvPr id="220" name="Connecteur droit 219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er 222"/>
          <p:cNvGrpSpPr/>
          <p:nvPr/>
        </p:nvGrpSpPr>
        <p:grpSpPr>
          <a:xfrm rot="5400000">
            <a:off x="1067610" y="4632850"/>
            <a:ext cx="672075" cy="144016"/>
            <a:chOff x="3707904" y="4221088"/>
            <a:chExt cx="1368152" cy="288032"/>
          </a:xfrm>
        </p:grpSpPr>
        <p:cxnSp>
          <p:nvCxnSpPr>
            <p:cNvPr id="224" name="Connecteur droit 223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er 226"/>
          <p:cNvGrpSpPr/>
          <p:nvPr/>
        </p:nvGrpSpPr>
        <p:grpSpPr>
          <a:xfrm rot="5400000">
            <a:off x="1789996" y="4632850"/>
            <a:ext cx="672075" cy="144016"/>
            <a:chOff x="3707904" y="4221088"/>
            <a:chExt cx="1368152" cy="288032"/>
          </a:xfrm>
        </p:grpSpPr>
        <p:cxnSp>
          <p:nvCxnSpPr>
            <p:cNvPr id="228" name="Connecteur droit 227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eur droit 229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1" name="Connecteur droit 230"/>
          <p:cNvCxnSpPr/>
          <p:nvPr/>
        </p:nvCxnSpPr>
        <p:spPr>
          <a:xfrm>
            <a:off x="251520" y="3717032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/>
          <p:cNvCxnSpPr/>
          <p:nvPr/>
        </p:nvCxnSpPr>
        <p:spPr>
          <a:xfrm>
            <a:off x="251520" y="5067304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/>
          <p:cNvCxnSpPr/>
          <p:nvPr/>
        </p:nvCxnSpPr>
        <p:spPr>
          <a:xfrm>
            <a:off x="1331640" y="4365104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4" name="Grouper 233"/>
          <p:cNvGrpSpPr/>
          <p:nvPr/>
        </p:nvGrpSpPr>
        <p:grpSpPr>
          <a:xfrm>
            <a:off x="903274" y="3941492"/>
            <a:ext cx="481132" cy="169277"/>
            <a:chOff x="3855602" y="5089904"/>
            <a:chExt cx="481132" cy="169277"/>
          </a:xfrm>
        </p:grpSpPr>
        <p:cxnSp>
          <p:nvCxnSpPr>
            <p:cNvPr id="235" name="Connecteur droit avec flèche 234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ctangle 235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37" name="Grouper 236"/>
          <p:cNvGrpSpPr/>
          <p:nvPr/>
        </p:nvGrpSpPr>
        <p:grpSpPr>
          <a:xfrm>
            <a:off x="1621978" y="3936772"/>
            <a:ext cx="481132" cy="169277"/>
            <a:chOff x="3855602" y="5089904"/>
            <a:chExt cx="481132" cy="169277"/>
          </a:xfrm>
        </p:grpSpPr>
        <p:cxnSp>
          <p:nvCxnSpPr>
            <p:cNvPr id="238" name="Connecteur droit avec flèche 237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40" name="Grouper 239"/>
          <p:cNvGrpSpPr/>
          <p:nvPr/>
        </p:nvGrpSpPr>
        <p:grpSpPr>
          <a:xfrm>
            <a:off x="900968" y="4589536"/>
            <a:ext cx="481132" cy="169277"/>
            <a:chOff x="3855602" y="5089904"/>
            <a:chExt cx="481132" cy="169277"/>
          </a:xfrm>
        </p:grpSpPr>
        <p:cxnSp>
          <p:nvCxnSpPr>
            <p:cNvPr id="241" name="Connecteur droit avec flèche 240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43" name="Grouper 242"/>
          <p:cNvGrpSpPr/>
          <p:nvPr/>
        </p:nvGrpSpPr>
        <p:grpSpPr>
          <a:xfrm>
            <a:off x="1619672" y="4584816"/>
            <a:ext cx="481132" cy="169277"/>
            <a:chOff x="3855602" y="5089904"/>
            <a:chExt cx="481132" cy="169277"/>
          </a:xfrm>
        </p:grpSpPr>
        <p:cxnSp>
          <p:nvCxnSpPr>
            <p:cNvPr id="244" name="Connecteur droit avec flèche 243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ectangle 244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246" name="Connecteur droit 245"/>
          <p:cNvCxnSpPr/>
          <p:nvPr/>
        </p:nvCxnSpPr>
        <p:spPr>
          <a:xfrm>
            <a:off x="2051720" y="4437112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Rectangle 246"/>
          <p:cNvSpPr/>
          <p:nvPr/>
        </p:nvSpPr>
        <p:spPr>
          <a:xfrm>
            <a:off x="1187624" y="3678668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Rectangle 247"/>
          <p:cNvSpPr/>
          <p:nvPr/>
        </p:nvSpPr>
        <p:spPr>
          <a:xfrm>
            <a:off x="1877746" y="3678668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Rectangle 248"/>
          <p:cNvSpPr/>
          <p:nvPr/>
        </p:nvSpPr>
        <p:spPr>
          <a:xfrm>
            <a:off x="1979712" y="3501008"/>
            <a:ext cx="5011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chemeClr val="accent6"/>
                </a:solidFill>
              </a:rPr>
              <a:t>Cellule</a:t>
            </a:r>
            <a:endParaRPr lang="fr-FR" sz="900" dirty="0">
              <a:solidFill>
                <a:schemeClr val="accent6"/>
              </a:solidFill>
            </a:endParaRPr>
          </a:p>
        </p:txBody>
      </p:sp>
      <p:grpSp>
        <p:nvGrpSpPr>
          <p:cNvPr id="250" name="Grouper 249"/>
          <p:cNvGrpSpPr/>
          <p:nvPr/>
        </p:nvGrpSpPr>
        <p:grpSpPr>
          <a:xfrm rot="5400000">
            <a:off x="443560" y="3997992"/>
            <a:ext cx="672075" cy="144016"/>
            <a:chOff x="3707904" y="4221088"/>
            <a:chExt cx="1368152" cy="288032"/>
          </a:xfrm>
        </p:grpSpPr>
        <p:cxnSp>
          <p:nvCxnSpPr>
            <p:cNvPr id="251" name="Connecteur droit 250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er 253"/>
          <p:cNvGrpSpPr/>
          <p:nvPr/>
        </p:nvGrpSpPr>
        <p:grpSpPr>
          <a:xfrm rot="5400000">
            <a:off x="443560" y="4646064"/>
            <a:ext cx="672075" cy="144016"/>
            <a:chOff x="3707904" y="4221088"/>
            <a:chExt cx="1368152" cy="288032"/>
          </a:xfrm>
        </p:grpSpPr>
        <p:cxnSp>
          <p:nvCxnSpPr>
            <p:cNvPr id="255" name="Connecteur droit 254"/>
            <p:cNvCxnSpPr/>
            <p:nvPr/>
          </p:nvCxnSpPr>
          <p:spPr>
            <a:xfrm>
              <a:off x="3707904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/>
            <p:cNvCxnSpPr/>
            <p:nvPr/>
          </p:nvCxnSpPr>
          <p:spPr>
            <a:xfrm>
              <a:off x="4644008" y="4509120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/>
            <p:cNvCxnSpPr/>
            <p:nvPr/>
          </p:nvCxnSpPr>
          <p:spPr>
            <a:xfrm>
              <a:off x="4067944" y="4221088"/>
              <a:ext cx="576064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er 257"/>
          <p:cNvGrpSpPr/>
          <p:nvPr/>
        </p:nvGrpSpPr>
        <p:grpSpPr>
          <a:xfrm>
            <a:off x="275542" y="3949986"/>
            <a:ext cx="481132" cy="169277"/>
            <a:chOff x="3855602" y="5089904"/>
            <a:chExt cx="481132" cy="169277"/>
          </a:xfrm>
        </p:grpSpPr>
        <p:cxnSp>
          <p:nvCxnSpPr>
            <p:cNvPr id="259" name="Connecteur droit avec flèche 258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Rectangle 259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61" name="Grouper 260"/>
          <p:cNvGrpSpPr/>
          <p:nvPr/>
        </p:nvGrpSpPr>
        <p:grpSpPr>
          <a:xfrm>
            <a:off x="273236" y="4598030"/>
            <a:ext cx="481132" cy="169277"/>
            <a:chOff x="3855602" y="5089904"/>
            <a:chExt cx="481132" cy="169277"/>
          </a:xfrm>
        </p:grpSpPr>
        <p:cxnSp>
          <p:nvCxnSpPr>
            <p:cNvPr id="262" name="Connecteur droit avec flèche 261"/>
            <p:cNvCxnSpPr/>
            <p:nvPr/>
          </p:nvCxnSpPr>
          <p:spPr>
            <a:xfrm>
              <a:off x="3976694" y="5174542"/>
              <a:ext cx="360040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/>
            <p:cNvSpPr/>
            <p:nvPr/>
          </p:nvSpPr>
          <p:spPr>
            <a:xfrm>
              <a:off x="3855602" y="5089904"/>
              <a:ext cx="219517" cy="169277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6"/>
              </a:solidFill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dirty="0" smtClean="0">
                  <a:solidFill>
                    <a:schemeClr val="accent6"/>
                  </a:solidFill>
                </a:rPr>
                <a:t>Cde</a:t>
              </a:r>
              <a:endParaRPr lang="fr-FR" sz="11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64" name="Rectangle 263"/>
          <p:cNvSpPr/>
          <p:nvPr/>
        </p:nvSpPr>
        <p:spPr>
          <a:xfrm>
            <a:off x="531310" y="3691882"/>
            <a:ext cx="360040" cy="1440160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5" name="Connecteur droit 264"/>
          <p:cNvCxnSpPr/>
          <p:nvPr/>
        </p:nvCxnSpPr>
        <p:spPr>
          <a:xfrm>
            <a:off x="683568" y="4293096"/>
            <a:ext cx="18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ZoneTexte 266"/>
          <p:cNvSpPr txBox="1"/>
          <p:nvPr/>
        </p:nvSpPr>
        <p:spPr>
          <a:xfrm>
            <a:off x="1923385" y="1907540"/>
            <a:ext cx="250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Flux d’énergie électrique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24865</TotalTime>
  <Words>1940</Words>
  <Application>Microsoft Macintosh PowerPoint</Application>
  <PresentationFormat>Présentation à l'écran (4:3)</PresentationFormat>
  <Paragraphs>457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Prélude</vt:lpstr>
      <vt:lpstr>Optimisation des flux d’énergie électrique Le besoin</vt:lpstr>
      <vt:lpstr>Optimisation des flux d’énergie électrique Le besoin</vt:lpstr>
      <vt:lpstr>Optimisation des flux d’énergie électrique Le principe</vt:lpstr>
      <vt:lpstr>Optimisation des flux d’énergie électrique Le principe</vt:lpstr>
      <vt:lpstr>Le convertisseur – Le module de puissance Au service des performances et de la fiabilité</vt:lpstr>
      <vt:lpstr>Le convertisseur – Le module de puissance Au service des performances et de la fiabilité</vt:lpstr>
      <vt:lpstr>Le convertisseur – Le module de puissance Au service des performances et de la fiabilité</vt:lpstr>
      <vt:lpstr>Le convertisseur – Le module de puissance Au service des performances et de la fiabilité</vt:lpstr>
      <vt:lpstr>Les contraintes électrothermiques Distribution complexe de la température des composants (3D)</vt:lpstr>
      <vt:lpstr>Les contraintes électrothermiques Distribution complexe de la température des composants (3D)</vt:lpstr>
      <vt:lpstr>Les contraintes électrothermiques Distribution complexe de la température des composants (3D)</vt:lpstr>
      <vt:lpstr>Les contraintes électrothermiques Distribution complexe de la température des composants (3D)</vt:lpstr>
      <vt:lpstr>Les contraintes électrothermiques Distribution complexe de la température des composants (3D)</vt:lpstr>
      <vt:lpstr>Les contraintes électrothermiques Distribution complexe de la température des composants (3D)</vt:lpstr>
      <vt:lpstr>La température  Facteur qui affecte les performances des composants</vt:lpstr>
      <vt:lpstr>La température  Facteur qui affecte les performances des composants</vt:lpstr>
      <vt:lpstr>La température et ses variations Facteurs d’accélération qui affectent la fiabilité des convertisseurs</vt:lpstr>
      <vt:lpstr>La température et ses variations Facteurs d’accélération qui affectent la fiabilité des convertisseurs</vt:lpstr>
      <vt:lpstr>La température et ses variations Facteurs d’accélération qui affectent la fiabilité des convertisseurs</vt:lpstr>
      <vt:lpstr>La température et ses variations Facteurs d’accélération qui affectent la fiabilité des convertisseurs</vt:lpstr>
      <vt:lpstr>La température et ses variations Facteurs d’accélération qui affectent la fiabilité des convertisseurs</vt:lpstr>
      <vt:lpstr>La température et ses variations Facteurs d’accélération qui affectent la fiabilité des convertisseurs</vt:lpstr>
      <vt:lpstr>La température et ses variations Facteurs d’accélération qui affectent la fiabilité des convertisseurs</vt:lpstr>
      <vt:lpstr>Les besoins de ruptures technologiques  Un système de refroidissement performant</vt:lpstr>
      <vt:lpstr>Les besoins de ruptures technologiques  Un système de refroidissement performant et adapté… adaptatif !</vt:lpstr>
      <vt:lpstr>Merci de votre attention</vt:lpstr>
      <vt:lpstr>Ressources utilisées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gantier</dc:creator>
  <cp:lastModifiedBy>Laurent DUPONT</cp:lastModifiedBy>
  <cp:revision>664</cp:revision>
  <dcterms:created xsi:type="dcterms:W3CDTF">2012-09-10T08:46:14Z</dcterms:created>
  <dcterms:modified xsi:type="dcterms:W3CDTF">2018-04-02T10:31:14Z</dcterms:modified>
</cp:coreProperties>
</file>